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70" r:id="rId3"/>
    <p:sldId id="327" r:id="rId4"/>
    <p:sldId id="294" r:id="rId5"/>
    <p:sldId id="324" r:id="rId6"/>
    <p:sldId id="332" r:id="rId7"/>
    <p:sldId id="330" r:id="rId8"/>
    <p:sldId id="328" r:id="rId9"/>
    <p:sldId id="333" r:id="rId10"/>
    <p:sldId id="331" r:id="rId11"/>
    <p:sldId id="329" r:id="rId12"/>
    <p:sldId id="326"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67"/>
    <p:restoredTop sz="90055"/>
  </p:normalViewPr>
  <p:slideViewPr>
    <p:cSldViewPr snapToGrid="0" snapToObjects="1">
      <p:cViewPr varScale="1">
        <p:scale>
          <a:sx n="114" d="100"/>
          <a:sy n="114" d="100"/>
        </p:scale>
        <p:origin x="10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B4607-E449-5D43-B017-09255CD1CEB9}"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E259D-7748-FF4B-AE87-C4ECE62C57AF}" type="slidenum">
              <a:rPr lang="en-US" smtClean="0"/>
              <a:t>‹#›</a:t>
            </a:fld>
            <a:endParaRPr lang="en-US"/>
          </a:p>
        </p:txBody>
      </p:sp>
    </p:spTree>
    <p:extLst>
      <p:ext uri="{BB962C8B-B14F-4D97-AF65-F5344CB8AC3E}">
        <p14:creationId xmlns:p14="http://schemas.microsoft.com/office/powerpoint/2010/main" val="421516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cc02.safelinks.protection.outlook.com/?url=https%3A%2F%2Fwww.selper.org.mx%2F&amp;data=05%7C01%7Cedil.sepulvedacarlo%40nasa.gov%7C26adcc4b1cae4560380c08db9e4be4c2%7C7005d45845be48ae8140d43da96dd17b%7C0%7C0%7C638277821030392534%7CUnknown%7CTWFpbGZsb3d8eyJWIjoiMC4wLjAwMDAiLCJQIjoiV2luMzIiLCJBTiI6Ik1haWwiLCJXVCI6Mn0%3D%7C3000%7C%7C%7C&amp;sdata=DGZTlmvwwrwuX8WcJe74lxYiYLfRblBGpFJoOegXug4%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de.maryland.gov/programs/air/ClimateChange/Documents/VIMAL/MD_ForestCarbon_Flux_Methodology_01.06.23.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ews.maryland.gov/mde/2023/04/21/maryland-environment-secretary-mcilwain-celebrates-initiative-to-plant-5-million-tre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1</a:t>
            </a:fld>
            <a:endParaRPr lang="en-US"/>
          </a:p>
        </p:txBody>
      </p:sp>
    </p:spTree>
    <p:extLst>
      <p:ext uri="{BB962C8B-B14F-4D97-AF65-F5344CB8AC3E}">
        <p14:creationId xmlns:p14="http://schemas.microsoft.com/office/powerpoint/2010/main" val="207264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cs typeface="Calibri" panose="020F0502020204030204" pitchFamily="34" charset="0"/>
              </a:rPr>
              <a:t>As such, this colloquium will aim to review relevant NASA data products, highlight existing applications of the datasets, explore existing uses of Earth Observations from the local and </a:t>
            </a:r>
            <a:r>
              <a:rPr lang="en-US" sz="1200" b="0" i="0" u="sng" strike="noStrike" dirty="0">
                <a:solidFill>
                  <a:srgbClr val="1155CC"/>
                </a:solidFill>
                <a:effectLst/>
                <a:latin typeface="Calibri" panose="020F0502020204030204" pitchFamily="34" charset="0"/>
                <a:cs typeface="Calibri" panose="020F0502020204030204" pitchFamily="34" charset="0"/>
                <a:hlinkClick r:id="rId3"/>
              </a:rPr>
              <a:t>SELPER</a:t>
            </a:r>
            <a:r>
              <a:rPr lang="en-US" sz="1200" b="0" i="0" u="none" strike="noStrike" dirty="0">
                <a:solidFill>
                  <a:srgbClr val="000000"/>
                </a:solidFill>
                <a:effectLst/>
                <a:latin typeface="Calibri" panose="020F0502020204030204" pitchFamily="34" charset="0"/>
                <a:cs typeface="Calibri" panose="020F0502020204030204" pitchFamily="34" charset="0"/>
              </a:rPr>
              <a:t> communities, and discuss opportunities to leverage CMS, ICESat-2, and GEDI data products in their applications.</a:t>
            </a:r>
            <a:br>
              <a:rPr lang="en-US" dirty="0"/>
            </a:br>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10</a:t>
            </a:fld>
            <a:endParaRPr lang="en-US"/>
          </a:p>
        </p:txBody>
      </p:sp>
    </p:spTree>
    <p:extLst>
      <p:ext uri="{BB962C8B-B14F-4D97-AF65-F5344CB8AC3E}">
        <p14:creationId xmlns:p14="http://schemas.microsoft.com/office/powerpoint/2010/main" val="155958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A3E41"/>
                </a:solidFill>
                <a:effectLst/>
                <a:latin typeface="Manuale"/>
              </a:rPr>
              <a:t>This webinar series is intended for stakeholders at local, regional, and national levels who are interested in managing greenhouse gas emissions to meet the climate change mitigation goals of the Paris Agreement, national inventory developers, and researchers who are interested in developing top-down atmospheric greenhouse gas budgets and working with the inventory development and assessment communities to support the global </a:t>
            </a:r>
            <a:r>
              <a:rPr lang="en-US" b="0" i="0" dirty="0" err="1">
                <a:solidFill>
                  <a:srgbClr val="3A3E41"/>
                </a:solidFill>
                <a:effectLst/>
                <a:latin typeface="Manuale"/>
              </a:rPr>
              <a:t>stocktake</a:t>
            </a:r>
            <a:r>
              <a:rPr lang="en-US" b="0" i="0" dirty="0">
                <a:solidFill>
                  <a:srgbClr val="3A3E41"/>
                </a:solidFill>
                <a:effectLst/>
                <a:latin typeface="Manuale"/>
              </a:rPr>
              <a:t> process.</a:t>
            </a:r>
          </a:p>
          <a:p>
            <a:pPr algn="l"/>
            <a:br>
              <a:rPr lang="en-US" b="0" i="0" dirty="0">
                <a:solidFill>
                  <a:srgbClr val="3A3E41"/>
                </a:solidFill>
                <a:effectLst/>
                <a:latin typeface="Manuale"/>
              </a:rPr>
            </a:br>
            <a:endParaRPr lang="en-US" b="0" i="0" dirty="0">
              <a:solidFill>
                <a:srgbClr val="3A3E41"/>
              </a:solidFill>
              <a:effectLst/>
              <a:latin typeface="Manuale"/>
            </a:endParaRPr>
          </a:p>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11</a:t>
            </a:fld>
            <a:endParaRPr lang="en-US"/>
          </a:p>
        </p:txBody>
      </p:sp>
    </p:spTree>
    <p:extLst>
      <p:ext uri="{BB962C8B-B14F-4D97-AF65-F5344CB8AC3E}">
        <p14:creationId xmlns:p14="http://schemas.microsoft.com/office/powerpoint/2010/main" val="258267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12</a:t>
            </a:fld>
            <a:endParaRPr lang="en-US"/>
          </a:p>
        </p:txBody>
      </p:sp>
    </p:spTree>
    <p:extLst>
      <p:ext uri="{BB962C8B-B14F-4D97-AF65-F5344CB8AC3E}">
        <p14:creationId xmlns:p14="http://schemas.microsoft.com/office/powerpoint/2010/main" val="72251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EB955-58E2-9343-962C-7602E106F27D}" type="slidenum">
              <a:rPr lang="en-US" smtClean="0"/>
              <a:t>13</a:t>
            </a:fld>
            <a:endParaRPr lang="en-US"/>
          </a:p>
        </p:txBody>
      </p:sp>
    </p:spTree>
    <p:extLst>
      <p:ext uri="{BB962C8B-B14F-4D97-AF65-F5344CB8AC3E}">
        <p14:creationId xmlns:p14="http://schemas.microsoft.com/office/powerpoint/2010/main" val="149731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2</a:t>
            </a:fld>
            <a:endParaRPr lang="en-US"/>
          </a:p>
        </p:txBody>
      </p:sp>
    </p:spTree>
    <p:extLst>
      <p:ext uri="{BB962C8B-B14F-4D97-AF65-F5344CB8AC3E}">
        <p14:creationId xmlns:p14="http://schemas.microsoft.com/office/powerpoint/2010/main" val="22149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3</a:t>
            </a:fld>
            <a:endParaRPr lang="en-US"/>
          </a:p>
        </p:txBody>
      </p:sp>
    </p:spTree>
    <p:extLst>
      <p:ext uri="{BB962C8B-B14F-4D97-AF65-F5344CB8AC3E}">
        <p14:creationId xmlns:p14="http://schemas.microsoft.com/office/powerpoint/2010/main" val="29529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801B2-9CD9-A140-9808-511573F5B451}" type="slidenum">
              <a:rPr lang="en-US" smtClean="0"/>
              <a:t>4</a:t>
            </a:fld>
            <a:endParaRPr lang="en-US"/>
          </a:p>
        </p:txBody>
      </p:sp>
    </p:spTree>
    <p:extLst>
      <p:ext uri="{BB962C8B-B14F-4D97-AF65-F5344CB8AC3E}">
        <p14:creationId xmlns:p14="http://schemas.microsoft.com/office/powerpoint/2010/main" val="46453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 here to develop success stories form this workshop (and/or CMS Stakeholder Factsheets)</a:t>
            </a:r>
          </a:p>
        </p:txBody>
      </p:sp>
      <p:sp>
        <p:nvSpPr>
          <p:cNvPr id="4" name="Slide Number Placeholder 3"/>
          <p:cNvSpPr>
            <a:spLocks noGrp="1"/>
          </p:cNvSpPr>
          <p:nvPr>
            <p:ph type="sldNum" sz="quarter" idx="5"/>
          </p:nvPr>
        </p:nvSpPr>
        <p:spPr/>
        <p:txBody>
          <a:bodyPr/>
          <a:lstStyle/>
          <a:p>
            <a:fld id="{BD0E259D-7748-FF4B-AE87-C4ECE62C57AF}" type="slidenum">
              <a:rPr lang="en-US" smtClean="0"/>
              <a:t>5</a:t>
            </a:fld>
            <a:endParaRPr lang="en-US"/>
          </a:p>
        </p:txBody>
      </p:sp>
    </p:spTree>
    <p:extLst>
      <p:ext uri="{BB962C8B-B14F-4D97-AF65-F5344CB8AC3E}">
        <p14:creationId xmlns:p14="http://schemas.microsoft.com/office/powerpoint/2010/main" val="424525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yriad Pro"/>
              </a:rPr>
              <a:t>Maryland is the first state in the nation to use a remote sensing-based system for monitoring forest carbon. The data products are being used to </a:t>
            </a:r>
            <a:r>
              <a:rPr lang="en-US" b="0" i="0" u="none" strike="noStrike" dirty="0">
                <a:solidFill>
                  <a:srgbClr val="F77705"/>
                </a:solidFill>
                <a:effectLst/>
                <a:latin typeface="Myriad Pro"/>
                <a:hlinkClick r:id="rId3"/>
              </a:rPr>
              <a:t>track carbon fluxes</a:t>
            </a:r>
            <a:r>
              <a:rPr lang="en-US" b="0" i="0" dirty="0">
                <a:solidFill>
                  <a:srgbClr val="000000"/>
                </a:solidFill>
                <a:effectLst/>
                <a:latin typeface="Myriad Pro"/>
              </a:rPr>
              <a:t> from existing forests and to assess the best places to plant new trees to maximize carbon outcomes. The state aims to plant and maintain </a:t>
            </a:r>
            <a:r>
              <a:rPr lang="en-US" b="0" i="0" u="none" strike="noStrike" dirty="0">
                <a:solidFill>
                  <a:srgbClr val="F77705"/>
                </a:solidFill>
                <a:effectLst/>
                <a:latin typeface="Myriad Pro"/>
                <a:hlinkClick r:id="rId4"/>
              </a:rPr>
              <a:t>5 million native trees</a:t>
            </a:r>
            <a:r>
              <a:rPr lang="en-US" b="0" i="0" dirty="0">
                <a:solidFill>
                  <a:srgbClr val="000000"/>
                </a:solidFill>
                <a:effectLst/>
                <a:latin typeface="Myriad Pro"/>
              </a:rPr>
              <a:t> by 2031, as part of its efforts to reduce carbon pollution by 60 percent from 2006 levels.</a:t>
            </a:r>
            <a:endParaRPr lang="en-US" dirty="0"/>
          </a:p>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6</a:t>
            </a:fld>
            <a:endParaRPr lang="en-US"/>
          </a:p>
        </p:txBody>
      </p:sp>
    </p:spTree>
    <p:extLst>
      <p:ext uri="{BB962C8B-B14F-4D97-AF65-F5344CB8AC3E}">
        <p14:creationId xmlns:p14="http://schemas.microsoft.com/office/powerpoint/2010/main" val="428397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7</a:t>
            </a:fld>
            <a:endParaRPr lang="en-US"/>
          </a:p>
        </p:txBody>
      </p:sp>
    </p:spTree>
    <p:extLst>
      <p:ext uri="{BB962C8B-B14F-4D97-AF65-F5344CB8AC3E}">
        <p14:creationId xmlns:p14="http://schemas.microsoft.com/office/powerpoint/2010/main" val="187056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8</a:t>
            </a:fld>
            <a:endParaRPr lang="en-US"/>
          </a:p>
        </p:txBody>
      </p:sp>
    </p:spTree>
    <p:extLst>
      <p:ext uri="{BB962C8B-B14F-4D97-AF65-F5344CB8AC3E}">
        <p14:creationId xmlns:p14="http://schemas.microsoft.com/office/powerpoint/2010/main" val="287918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0E259D-7748-FF4B-AE87-C4ECE62C57AF}" type="slidenum">
              <a:rPr lang="en-US" smtClean="0"/>
              <a:t>9</a:t>
            </a:fld>
            <a:endParaRPr lang="en-US"/>
          </a:p>
        </p:txBody>
      </p:sp>
    </p:spTree>
    <p:extLst>
      <p:ext uri="{BB962C8B-B14F-4D97-AF65-F5344CB8AC3E}">
        <p14:creationId xmlns:p14="http://schemas.microsoft.com/office/powerpoint/2010/main" val="358758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4551-3927-A74E-8CAA-197A4C1B8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F2EBDF-A7F8-0541-965F-34ADCF358C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DD627-72B3-D04E-AAFE-18F2AC619AB6}"/>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C1F625C0-C640-6D45-AA0C-4C30EFA84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D701-F22D-C44D-B9EE-2420B01F1CCA}"/>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5669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5D3D-E543-A24C-9AE0-C18E0B1773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ABBAE8-7A4A-CA4D-94BB-2D324C089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91803-F55B-6B4C-9A62-B7720A0F1924}"/>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BE560A01-8B26-3743-88C8-0AC1DE9AD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9E180-4DE5-2F49-8BB5-9AD137D19B9C}"/>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42982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6A362-42DF-114F-889B-7D18FEC5B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B45B6F-A76B-A54E-B940-FDAB2BA03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D2BCE-433E-E745-97FF-C49662396595}"/>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BEC923A6-1547-8644-AFD6-7DC8319FC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24508-6505-004A-9B9A-621779073560}"/>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94237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DC5-797F-A347-B6B7-898E33309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825DA-4124-1545-93C6-E5A27501C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E18CD-2134-7340-81EA-68ABE5820026}"/>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4E169049-F435-E64A-BDB7-260F82287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D0631-F097-2A4E-BFD2-FAB0707270ED}"/>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64346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74A2-77A3-1B4D-AA13-F632EB0CD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2B377A-1979-CE49-9485-65ADCCCF81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99B96C-0F18-D341-8A3B-D1D375F45BF0}"/>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F558C8B7-A493-DB4C-9D22-1210A8D00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CE10C-2451-8D40-8BA5-19A1E6A28076}"/>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53172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B470-E040-A447-98D2-96C093FF2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680EA-4A86-044C-AC8F-92F21B835A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C7D4C-3180-5A40-B731-47401AED7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2A3FA-6F16-0F42-964F-5D4DF809F77A}"/>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6" name="Footer Placeholder 5">
            <a:extLst>
              <a:ext uri="{FF2B5EF4-FFF2-40B4-BE49-F238E27FC236}">
                <a16:creationId xmlns:a16="http://schemas.microsoft.com/office/drawing/2014/main" id="{A8F77AEB-3385-EC47-8CFB-53883B8D3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950E6-1CEE-A34B-A307-C3F43DB68CD6}"/>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92162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50E7-2B90-BE4A-A28F-23AE3EB16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1C53F3-5D76-B94E-BD95-444745965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39568-02C0-A145-85A6-AEA8DAFB3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EA82A-EF7B-B947-9297-CCEF00D9A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C18B-B30F-F543-906D-341D6B51A3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FEBBE-BC4B-B44C-873B-80FE52102D75}"/>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8" name="Footer Placeholder 7">
            <a:extLst>
              <a:ext uri="{FF2B5EF4-FFF2-40B4-BE49-F238E27FC236}">
                <a16:creationId xmlns:a16="http://schemas.microsoft.com/office/drawing/2014/main" id="{A2C3DF9F-66E4-574E-AAF6-6CA9ACBA2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B1CAB1-7001-2D47-95E7-4EDB9B88F22F}"/>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91981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137B-1837-A941-A16A-516A1D6741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80062-88DE-AB40-885A-D6184FD2B6C2}"/>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4" name="Footer Placeholder 3">
            <a:extLst>
              <a:ext uri="{FF2B5EF4-FFF2-40B4-BE49-F238E27FC236}">
                <a16:creationId xmlns:a16="http://schemas.microsoft.com/office/drawing/2014/main" id="{E5780FC4-296B-8B44-AC52-F07D8354C1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79327A-2921-3B4B-BFF4-3D004CBD8BAD}"/>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7904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0FDFF-3F0B-E742-993B-B664128E4796}"/>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3" name="Footer Placeholder 2">
            <a:extLst>
              <a:ext uri="{FF2B5EF4-FFF2-40B4-BE49-F238E27FC236}">
                <a16:creationId xmlns:a16="http://schemas.microsoft.com/office/drawing/2014/main" id="{9DC2DAE5-B0BB-C949-9897-77E9A7D3C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B0A11-6222-2244-8F59-0550068ADB79}"/>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179756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9424-4BE0-0F42-A248-38C96419D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5A78E-BEE7-DF4A-A422-437869178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CCA4F2-FEF9-0C4F-9F0A-D8B16293A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66F52-9248-E24B-9707-BE5401BF7C30}"/>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6" name="Footer Placeholder 5">
            <a:extLst>
              <a:ext uri="{FF2B5EF4-FFF2-40B4-BE49-F238E27FC236}">
                <a16:creationId xmlns:a16="http://schemas.microsoft.com/office/drawing/2014/main" id="{CEDAC3D5-101F-B445-ADB7-D826CC52C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1D73E-79C1-394C-837B-81721EED3E94}"/>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3828755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C769-69CF-424F-8277-08FC9BF5F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5CFED-DDD6-DB42-B601-08EF27B6E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931DE-6966-F74B-A92C-95E83B447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80D50-EF86-E146-A145-F7EA5986A855}"/>
              </a:ext>
            </a:extLst>
          </p:cNvPr>
          <p:cNvSpPr>
            <a:spLocks noGrp="1"/>
          </p:cNvSpPr>
          <p:nvPr>
            <p:ph type="dt" sz="half" idx="10"/>
          </p:nvPr>
        </p:nvSpPr>
        <p:spPr/>
        <p:txBody>
          <a:bodyPr/>
          <a:lstStyle/>
          <a:p>
            <a:fld id="{FF4CC3F1-E82C-C14A-B645-E5553160488A}" type="datetimeFigureOut">
              <a:rPr lang="en-US" smtClean="0"/>
              <a:t>9/25/2023</a:t>
            </a:fld>
            <a:endParaRPr lang="en-US"/>
          </a:p>
        </p:txBody>
      </p:sp>
      <p:sp>
        <p:nvSpPr>
          <p:cNvPr id="6" name="Footer Placeholder 5">
            <a:extLst>
              <a:ext uri="{FF2B5EF4-FFF2-40B4-BE49-F238E27FC236}">
                <a16:creationId xmlns:a16="http://schemas.microsoft.com/office/drawing/2014/main" id="{15B1ADAD-0C39-6346-857C-EB4F58F1B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C5373-E09C-FC4D-B7F8-8EBF5C07DF05}"/>
              </a:ext>
            </a:extLst>
          </p:cNvPr>
          <p:cNvSpPr>
            <a:spLocks noGrp="1"/>
          </p:cNvSpPr>
          <p:nvPr>
            <p:ph type="sldNum" sz="quarter" idx="12"/>
          </p:nvPr>
        </p:nvSpPr>
        <p:spPr/>
        <p:txBody>
          <a:bodyPr/>
          <a:lstStyle/>
          <a:p>
            <a:fld id="{72BD3E31-E5FA-424C-92CD-188C03CE6E07}" type="slidenum">
              <a:rPr lang="en-US" smtClean="0"/>
              <a:t>‹#›</a:t>
            </a:fld>
            <a:endParaRPr lang="en-US"/>
          </a:p>
        </p:txBody>
      </p:sp>
    </p:spTree>
    <p:extLst>
      <p:ext uri="{BB962C8B-B14F-4D97-AF65-F5344CB8AC3E}">
        <p14:creationId xmlns:p14="http://schemas.microsoft.com/office/powerpoint/2010/main" val="81635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02327-CCF0-5C4A-82FE-C97BDA6FA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C2BAEA-1A9A-AA47-B7EC-E1F059B8E6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11C0D-8F23-2A4D-92D3-14F853B6E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CC3F1-E82C-C14A-B645-E5553160488A}" type="datetimeFigureOut">
              <a:rPr lang="en-US" smtClean="0"/>
              <a:t>9/25/2023</a:t>
            </a:fld>
            <a:endParaRPr lang="en-US"/>
          </a:p>
        </p:txBody>
      </p:sp>
      <p:sp>
        <p:nvSpPr>
          <p:cNvPr id="5" name="Footer Placeholder 4">
            <a:extLst>
              <a:ext uri="{FF2B5EF4-FFF2-40B4-BE49-F238E27FC236}">
                <a16:creationId xmlns:a16="http://schemas.microsoft.com/office/drawing/2014/main" id="{F2A36F04-345E-F74B-8860-3FFF9EE0E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63D858-4CA7-ED4A-94CB-512B5F6F4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D3E31-E5FA-424C-92CD-188C03CE6E07}" type="slidenum">
              <a:rPr lang="en-US" smtClean="0"/>
              <a:t>‹#›</a:t>
            </a:fld>
            <a:endParaRPr lang="en-US"/>
          </a:p>
        </p:txBody>
      </p:sp>
    </p:spTree>
    <p:extLst>
      <p:ext uri="{BB962C8B-B14F-4D97-AF65-F5344CB8AC3E}">
        <p14:creationId xmlns:p14="http://schemas.microsoft.com/office/powerpoint/2010/main" val="338248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s://espacioysostenibilidad.com/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ppliedsciences.nasa.gov/what-we-do/capacity-building/arset"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edil.sepulvedacarlo@nas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earthobservatory.nasa.gov/images/151796/the-best-places-to-plant-trees-in-maryland"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arbon.nasa.gov/policy_speaker_09032023.htm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B8C2E6A-7EED-F840-8AF3-4812BD31F34A}"/>
              </a:ext>
            </a:extLst>
          </p:cNvPr>
          <p:cNvPicPr>
            <a:picLocks noChangeAspect="1"/>
          </p:cNvPicPr>
          <p:nvPr/>
        </p:nvPicPr>
        <p:blipFill>
          <a:blip r:embed="rId4"/>
          <a:stretch>
            <a:fillRect/>
          </a:stretch>
        </p:blipFill>
        <p:spPr>
          <a:xfrm>
            <a:off x="2360950" y="4581636"/>
            <a:ext cx="7470097" cy="1966736"/>
          </a:xfrm>
          <a:prstGeom prst="rect">
            <a:avLst/>
          </a:prstGeom>
        </p:spPr>
      </p:pic>
      <p:pic>
        <p:nvPicPr>
          <p:cNvPr id="4" name="Content Placeholder 5">
            <a:extLst>
              <a:ext uri="{FF2B5EF4-FFF2-40B4-BE49-F238E27FC236}">
                <a16:creationId xmlns:a16="http://schemas.microsoft.com/office/drawing/2014/main" id="{BBE65BB3-7984-0740-B63D-2876D81743E9}"/>
              </a:ext>
            </a:extLst>
          </p:cNvPr>
          <p:cNvPicPr>
            <a:picLocks noChangeAspect="1"/>
          </p:cNvPicPr>
          <p:nvPr/>
        </p:nvPicPr>
        <p:blipFill>
          <a:blip r:embed="rId5"/>
          <a:stretch>
            <a:fillRect/>
          </a:stretch>
        </p:blipFill>
        <p:spPr>
          <a:xfrm>
            <a:off x="9802175" y="2609453"/>
            <a:ext cx="1955753" cy="2606948"/>
          </a:xfrm>
          <a:prstGeom prst="rect">
            <a:avLst/>
          </a:prstGeom>
        </p:spPr>
      </p:pic>
      <p:sp>
        <p:nvSpPr>
          <p:cNvPr id="2" name="Title 1">
            <a:extLst>
              <a:ext uri="{FF2B5EF4-FFF2-40B4-BE49-F238E27FC236}">
                <a16:creationId xmlns:a16="http://schemas.microsoft.com/office/drawing/2014/main" id="{09FA5161-0161-C14B-8381-2F223636C493}"/>
              </a:ext>
            </a:extLst>
          </p:cNvPr>
          <p:cNvSpPr>
            <a:spLocks noGrp="1"/>
          </p:cNvSpPr>
          <p:nvPr>
            <p:ph type="ctrTitle"/>
          </p:nvPr>
        </p:nvSpPr>
        <p:spPr>
          <a:xfrm>
            <a:off x="1524000" y="1277482"/>
            <a:ext cx="9144000" cy="1450893"/>
          </a:xfrm>
        </p:spPr>
        <p:txBody>
          <a:bodyPr>
            <a:noAutofit/>
          </a:bodyPr>
          <a:lstStyle/>
          <a:p>
            <a:r>
              <a:rPr lang="en-US" sz="4800" b="1" dirty="0"/>
              <a:t>Overview of NASA </a:t>
            </a:r>
            <a:br>
              <a:rPr lang="en-US" sz="4800" b="1" dirty="0"/>
            </a:br>
            <a:r>
              <a:rPr lang="en-US" sz="4800" b="1" dirty="0"/>
              <a:t>CMS Applications Efforts</a:t>
            </a:r>
            <a:endParaRPr lang="en-US" sz="4800" dirty="0"/>
          </a:p>
        </p:txBody>
      </p:sp>
      <p:sp>
        <p:nvSpPr>
          <p:cNvPr id="5" name="Subtitle 4">
            <a:extLst>
              <a:ext uri="{FF2B5EF4-FFF2-40B4-BE49-F238E27FC236}">
                <a16:creationId xmlns:a16="http://schemas.microsoft.com/office/drawing/2014/main" id="{9C25B516-F596-C74E-9457-90152A5C3B10}"/>
              </a:ext>
            </a:extLst>
          </p:cNvPr>
          <p:cNvSpPr>
            <a:spLocks noGrp="1"/>
          </p:cNvSpPr>
          <p:nvPr>
            <p:ph type="subTitle" idx="1"/>
          </p:nvPr>
        </p:nvSpPr>
        <p:spPr>
          <a:xfrm>
            <a:off x="2360950" y="2746920"/>
            <a:ext cx="7470097" cy="1761580"/>
          </a:xfrm>
        </p:spPr>
        <p:txBody>
          <a:bodyPr>
            <a:normAutofit fontScale="55000" lnSpcReduction="20000"/>
          </a:bodyPr>
          <a:lstStyle/>
          <a:p>
            <a:pPr>
              <a:lnSpc>
                <a:spcPct val="120000"/>
              </a:lnSpc>
              <a:spcBef>
                <a:spcPts val="0"/>
              </a:spcBef>
              <a:spcAft>
                <a:spcPts val="600"/>
              </a:spcAft>
            </a:pPr>
            <a:r>
              <a:rPr lang="en-US" sz="3600" dirty="0">
                <a:latin typeface="+mj-lt"/>
              </a:rPr>
              <a:t>Edil A. Sepúlveda Carlo, CMS Applications Coordinator</a:t>
            </a:r>
          </a:p>
          <a:p>
            <a:pPr>
              <a:lnSpc>
                <a:spcPct val="120000"/>
              </a:lnSpc>
              <a:spcBef>
                <a:spcPts val="0"/>
              </a:spcBef>
              <a:spcAft>
                <a:spcPts val="600"/>
              </a:spcAft>
            </a:pPr>
            <a:r>
              <a:rPr lang="en-US" sz="3600" i="1" dirty="0">
                <a:latin typeface="+mj-lt"/>
              </a:rPr>
              <a:t>Senior Research Scientist at NASA Goddard Space Flight Center / SSAI</a:t>
            </a:r>
          </a:p>
          <a:p>
            <a:pPr>
              <a:lnSpc>
                <a:spcPct val="120000"/>
              </a:lnSpc>
              <a:spcBef>
                <a:spcPts val="0"/>
              </a:spcBef>
              <a:spcAft>
                <a:spcPts val="600"/>
              </a:spcAft>
            </a:pPr>
            <a:r>
              <a:rPr lang="en-US" sz="3600" dirty="0">
                <a:latin typeface="+mj-lt"/>
              </a:rPr>
              <a:t>2023 CMS Applications Workshop, Pasadena, CA – Sept 26, 2023</a:t>
            </a:r>
          </a:p>
          <a:p>
            <a:pPr>
              <a:lnSpc>
                <a:spcPct val="100000"/>
              </a:lnSpc>
              <a:spcBef>
                <a:spcPts val="0"/>
              </a:spcBef>
            </a:pPr>
            <a:endParaRPr lang="en-US" sz="2000" dirty="0">
              <a:latin typeface="+mj-lt"/>
            </a:endParaRPr>
          </a:p>
          <a:p>
            <a:pPr>
              <a:lnSpc>
                <a:spcPct val="100000"/>
              </a:lnSpc>
              <a:spcBef>
                <a:spcPts val="0"/>
              </a:spcBef>
            </a:pPr>
            <a:r>
              <a:rPr lang="en-US" sz="2600" dirty="0">
                <a:latin typeface="+mj-lt"/>
              </a:rPr>
              <a:t>CMS Applications Team: </a:t>
            </a:r>
            <a:r>
              <a:rPr lang="en-US" sz="2600" b="1" dirty="0">
                <a:latin typeface="+mj-lt"/>
              </a:rPr>
              <a:t>Ben Poulter</a:t>
            </a:r>
            <a:r>
              <a:rPr lang="en-US" sz="2600" dirty="0">
                <a:latin typeface="+mj-lt"/>
              </a:rPr>
              <a:t>, NASA GSFC; </a:t>
            </a:r>
            <a:r>
              <a:rPr lang="en-US" sz="2600" b="1" dirty="0">
                <a:latin typeface="+mj-lt"/>
              </a:rPr>
              <a:t>Molly Brown</a:t>
            </a:r>
            <a:r>
              <a:rPr lang="en-US" sz="2600" dirty="0">
                <a:latin typeface="+mj-lt"/>
              </a:rPr>
              <a:t>, Univ of Maryland; </a:t>
            </a:r>
            <a:r>
              <a:rPr lang="en-US" sz="2600" b="1" dirty="0">
                <a:latin typeface="+mj-lt"/>
              </a:rPr>
              <a:t>George Hurtt</a:t>
            </a:r>
            <a:r>
              <a:rPr lang="en-US" sz="2600" dirty="0">
                <a:latin typeface="+mj-lt"/>
              </a:rPr>
              <a:t>, Univ of Maryland; </a:t>
            </a:r>
            <a:r>
              <a:rPr lang="en-US" sz="2600" b="1" dirty="0">
                <a:latin typeface="+mj-lt"/>
              </a:rPr>
              <a:t>Peter Griffith</a:t>
            </a:r>
            <a:r>
              <a:rPr lang="en-US" sz="2600" dirty="0">
                <a:latin typeface="+mj-lt"/>
              </a:rPr>
              <a:t>, NASA GSFC/SSAI; </a:t>
            </a:r>
            <a:r>
              <a:rPr lang="en-US" sz="2600" b="1" dirty="0">
                <a:latin typeface="+mj-lt"/>
              </a:rPr>
              <a:t>Sabrina Delgado Arias</a:t>
            </a:r>
            <a:r>
              <a:rPr lang="en-US" sz="2600" dirty="0">
                <a:latin typeface="+mj-lt"/>
              </a:rPr>
              <a:t>, NASA GSFC/SSAI</a:t>
            </a:r>
          </a:p>
        </p:txBody>
      </p:sp>
    </p:spTree>
    <p:extLst>
      <p:ext uri="{BB962C8B-B14F-4D97-AF65-F5344CB8AC3E}">
        <p14:creationId xmlns:p14="http://schemas.microsoft.com/office/powerpoint/2010/main" val="77613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167517"/>
            <a:ext cx="10515600" cy="823995"/>
          </a:xfrm>
        </p:spPr>
        <p:txBody>
          <a:bodyPr>
            <a:normAutofit/>
          </a:bodyPr>
          <a:lstStyle/>
          <a:p>
            <a:r>
              <a:rPr lang="en-US" sz="4000" b="1" dirty="0"/>
              <a:t>Cross-mission applications international efforts</a:t>
            </a:r>
          </a:p>
        </p:txBody>
      </p:sp>
      <p:sp>
        <p:nvSpPr>
          <p:cNvPr id="3" name="Content Placeholder 2">
            <a:extLst>
              <a:ext uri="{FF2B5EF4-FFF2-40B4-BE49-F238E27FC236}">
                <a16:creationId xmlns:a16="http://schemas.microsoft.com/office/drawing/2014/main" id="{51FD4F38-FA45-F14C-A2FD-B14F00A596A2}"/>
              </a:ext>
            </a:extLst>
          </p:cNvPr>
          <p:cNvSpPr>
            <a:spLocks noGrp="1"/>
          </p:cNvSpPr>
          <p:nvPr>
            <p:ph idx="1"/>
          </p:nvPr>
        </p:nvSpPr>
        <p:spPr>
          <a:xfrm>
            <a:off x="8186998" y="2000084"/>
            <a:ext cx="3509016" cy="4351338"/>
          </a:xfrm>
        </p:spPr>
        <p:txBody>
          <a:bodyPr>
            <a:normAutofit/>
          </a:bodyPr>
          <a:lstStyle/>
          <a:p>
            <a:pPr marL="0" indent="0" rtl="0">
              <a:spcBef>
                <a:spcPts val="0"/>
              </a:spcBef>
              <a:spcAft>
                <a:spcPts val="0"/>
              </a:spcAft>
              <a:buNone/>
            </a:pPr>
            <a:r>
              <a:rPr lang="en-US" sz="1600" b="0" i="0" u="none" strike="noStrike" dirty="0">
                <a:solidFill>
                  <a:srgbClr val="000000"/>
                </a:solidFill>
                <a:effectLst/>
                <a:latin typeface="Calibri" panose="020F0502020204030204" pitchFamily="34" charset="0"/>
                <a:cs typeface="Calibri" panose="020F0502020204030204" pitchFamily="34" charset="0"/>
              </a:rPr>
              <a:t>- The event will bring the CMS, ICESat-2 and GEDI missions together, with the goal of creating and strengthening existing partnerships that enable communities to become more sustainable through the use of EO. </a:t>
            </a:r>
          </a:p>
          <a:p>
            <a:pPr marL="0" indent="0" rtl="0">
              <a:spcBef>
                <a:spcPts val="0"/>
              </a:spcBef>
              <a:spcAft>
                <a:spcPts val="0"/>
              </a:spcAft>
              <a:buNone/>
            </a:pPr>
            <a:endParaRPr lang="en-US" sz="1600" dirty="0">
              <a:solidFill>
                <a:srgbClr val="000000"/>
              </a:solidFill>
              <a:latin typeface="Calibri" panose="020F0502020204030204" pitchFamily="34" charset="0"/>
              <a:cs typeface="Calibri" panose="020F0502020204030204" pitchFamily="34" charset="0"/>
            </a:endParaRPr>
          </a:p>
          <a:p>
            <a:pPr marL="0" indent="0" rtl="0">
              <a:spcBef>
                <a:spcPts val="0"/>
              </a:spcBef>
              <a:spcAft>
                <a:spcPts val="0"/>
              </a:spcAft>
              <a:buNone/>
            </a:pPr>
            <a:r>
              <a:rPr lang="en-US" sz="1600" dirty="0">
                <a:solidFill>
                  <a:srgbClr val="000000"/>
                </a:solidFill>
                <a:latin typeface="Calibri" panose="020F0502020204030204" pitchFamily="34" charset="0"/>
                <a:cs typeface="Calibri" panose="020F0502020204030204" pitchFamily="34" charset="0"/>
              </a:rPr>
              <a:t>- Presentation on the CMS Initiative</a:t>
            </a:r>
          </a:p>
          <a:p>
            <a:pPr marL="0" indent="0" rtl="0">
              <a:spcBef>
                <a:spcPts val="0"/>
              </a:spcBef>
              <a:spcAft>
                <a:spcPts val="0"/>
              </a:spcAft>
              <a:buNone/>
            </a:pPr>
            <a:endParaRPr lang="en-US" sz="1600" dirty="0">
              <a:solidFill>
                <a:srgbClr val="000000"/>
              </a:solidFill>
              <a:latin typeface="Calibri" panose="020F0502020204030204" pitchFamily="34" charset="0"/>
              <a:cs typeface="Calibri" panose="020F0502020204030204" pitchFamily="34" charset="0"/>
            </a:endParaRPr>
          </a:p>
          <a:p>
            <a:pPr marL="0" indent="0" rtl="0">
              <a:spcBef>
                <a:spcPts val="0"/>
              </a:spcBef>
              <a:spcAft>
                <a:spcPts val="0"/>
              </a:spcAft>
              <a:buNone/>
            </a:pPr>
            <a:r>
              <a:rPr lang="en-US" sz="1600" dirty="0">
                <a:solidFill>
                  <a:srgbClr val="000000"/>
                </a:solidFill>
                <a:latin typeface="Calibri" panose="020F0502020204030204" pitchFamily="34" charset="0"/>
                <a:cs typeface="Calibri" panose="020F0502020204030204" pitchFamily="34" charset="0"/>
              </a:rPr>
              <a:t>- Highlight CMS Projects in Mexico</a:t>
            </a:r>
          </a:p>
          <a:p>
            <a:pPr marL="0" indent="0" rtl="0">
              <a:spcBef>
                <a:spcPts val="0"/>
              </a:spcBef>
              <a:spcAft>
                <a:spcPts val="0"/>
              </a:spcAft>
              <a:buNone/>
            </a:pPr>
            <a:endParaRPr lang="en-US" sz="1600" dirty="0">
              <a:solidFill>
                <a:srgbClr val="000000"/>
              </a:solidFill>
              <a:latin typeface="Calibri" panose="020F0502020204030204" pitchFamily="34" charset="0"/>
              <a:cs typeface="Calibri" panose="020F0502020204030204" pitchFamily="34" charset="0"/>
            </a:endParaRPr>
          </a:p>
          <a:p>
            <a:pPr marL="0" indent="0" rtl="0">
              <a:spcBef>
                <a:spcPts val="0"/>
              </a:spcBef>
              <a:spcAft>
                <a:spcPts val="0"/>
              </a:spcAft>
              <a:buNone/>
            </a:pPr>
            <a:r>
              <a:rPr lang="en-US" sz="1600" dirty="0">
                <a:solidFill>
                  <a:srgbClr val="000000"/>
                </a:solidFill>
                <a:latin typeface="Calibri" panose="020F0502020204030204" pitchFamily="34" charset="0"/>
                <a:cs typeface="Calibri" panose="020F0502020204030204" pitchFamily="34" charset="0"/>
              </a:rPr>
              <a:t>- Stakeholder Panel on the use of CMS and remote sensing-based carbon products for sustainability applications in Mexico</a:t>
            </a:r>
          </a:p>
          <a:p>
            <a:pPr marL="0" indent="0" rtl="0">
              <a:spcBef>
                <a:spcPts val="0"/>
              </a:spcBef>
              <a:spcAft>
                <a:spcPts val="0"/>
              </a:spcAft>
              <a:buNone/>
            </a:pPr>
            <a:endParaRPr lang="en-US" sz="1600" dirty="0">
              <a:solidFill>
                <a:srgbClr val="000000"/>
              </a:solidFill>
              <a:latin typeface="Calibri" panose="020F0502020204030204" pitchFamily="34" charset="0"/>
              <a:cs typeface="Calibri" panose="020F0502020204030204" pitchFamily="34" charset="0"/>
            </a:endParaRPr>
          </a:p>
          <a:p>
            <a:pPr marL="0" indent="0" rtl="0">
              <a:spcBef>
                <a:spcPts val="0"/>
              </a:spcBef>
              <a:spcAft>
                <a:spcPts val="0"/>
              </a:spcAft>
              <a:buNone/>
            </a:pPr>
            <a:r>
              <a:rPr lang="en-US" sz="1600" dirty="0">
                <a:solidFill>
                  <a:srgbClr val="000000"/>
                </a:solidFill>
                <a:latin typeface="Calibri" panose="020F0502020204030204" pitchFamily="34" charset="0"/>
                <a:cs typeface="Calibri" panose="020F0502020204030204" pitchFamily="34" charset="0"/>
              </a:rPr>
              <a:t>- Carbon Monitoring Training </a:t>
            </a:r>
          </a:p>
          <a:p>
            <a:pPr marL="0" indent="0" rtl="0">
              <a:spcBef>
                <a:spcPts val="0"/>
              </a:spcBef>
              <a:spcAft>
                <a:spcPts val="0"/>
              </a:spcAft>
              <a:buNone/>
            </a:pPr>
            <a:endParaRPr lang="en-US" sz="1600" dirty="0">
              <a:solidFill>
                <a:srgbClr val="000000"/>
              </a:solidFill>
              <a:latin typeface="Calibri" panose="020F0502020204030204" pitchFamily="34" charset="0"/>
              <a:cs typeface="Calibri" panose="020F0502020204030204" pitchFamily="34" charset="0"/>
            </a:endParaRPr>
          </a:p>
          <a:p>
            <a:pPr marL="0" indent="0" rtl="0">
              <a:spcBef>
                <a:spcPts val="0"/>
              </a:spcBef>
              <a:spcAft>
                <a:spcPts val="0"/>
              </a:spcAft>
              <a:buNone/>
            </a:pPr>
            <a:r>
              <a:rPr lang="en-US" sz="1400" dirty="0">
                <a:hlinkClick r:id="rId4"/>
              </a:rPr>
              <a:t>https://espacioysostenibilidad.com/en/</a:t>
            </a:r>
            <a:r>
              <a:rPr lang="en-US" sz="1400" dirty="0">
                <a:solidFill>
                  <a:srgbClr val="000000"/>
                </a:solidFill>
                <a:cs typeface="Calibri" panose="020F0502020204030204" pitchFamily="34" charset="0"/>
              </a:rPr>
              <a:t> </a:t>
            </a:r>
            <a:endParaRPr lang="en-US" sz="1400" dirty="0"/>
          </a:p>
        </p:txBody>
      </p:sp>
      <p:pic>
        <p:nvPicPr>
          <p:cNvPr id="5" name="Picture 4">
            <a:extLst>
              <a:ext uri="{FF2B5EF4-FFF2-40B4-BE49-F238E27FC236}">
                <a16:creationId xmlns:a16="http://schemas.microsoft.com/office/drawing/2014/main" id="{F1739C27-DE30-F197-FD4D-B308035724FD}"/>
              </a:ext>
            </a:extLst>
          </p:cNvPr>
          <p:cNvPicPr>
            <a:picLocks noChangeAspect="1"/>
          </p:cNvPicPr>
          <p:nvPr/>
        </p:nvPicPr>
        <p:blipFill>
          <a:blip r:embed="rId5"/>
          <a:srcRect/>
          <a:stretch/>
        </p:blipFill>
        <p:spPr>
          <a:xfrm>
            <a:off x="165652" y="1991512"/>
            <a:ext cx="7855694" cy="4359910"/>
          </a:xfrm>
          <a:prstGeom prst="rect">
            <a:avLst/>
          </a:prstGeom>
        </p:spPr>
      </p:pic>
      <p:sp>
        <p:nvSpPr>
          <p:cNvPr id="4" name="TextBox 3">
            <a:extLst>
              <a:ext uri="{FF2B5EF4-FFF2-40B4-BE49-F238E27FC236}">
                <a16:creationId xmlns:a16="http://schemas.microsoft.com/office/drawing/2014/main" id="{7465076D-02B7-BE09-A705-4483B573FEC9}"/>
              </a:ext>
            </a:extLst>
          </p:cNvPr>
          <p:cNvSpPr txBox="1"/>
          <p:nvPr/>
        </p:nvSpPr>
        <p:spPr>
          <a:xfrm>
            <a:off x="1495265" y="6337750"/>
            <a:ext cx="5196468" cy="353943"/>
          </a:xfrm>
          <a:prstGeom prst="rect">
            <a:avLst/>
          </a:prstGeom>
          <a:noFill/>
        </p:spPr>
        <p:txBody>
          <a:bodyPr wrap="square" rtlCol="0">
            <a:spAutoFit/>
          </a:bodyPr>
          <a:lstStyle/>
          <a:p>
            <a:r>
              <a:rPr lang="en-US" sz="1700" b="1" i="1" dirty="0"/>
              <a:t>November 15-16, 2023, in Guadalajara, Mexico</a:t>
            </a:r>
          </a:p>
        </p:txBody>
      </p:sp>
    </p:spTree>
    <p:extLst>
      <p:ext uri="{BB962C8B-B14F-4D97-AF65-F5344CB8AC3E}">
        <p14:creationId xmlns:p14="http://schemas.microsoft.com/office/powerpoint/2010/main" val="3556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167517"/>
            <a:ext cx="10515600" cy="823995"/>
          </a:xfrm>
        </p:spPr>
        <p:txBody>
          <a:bodyPr>
            <a:normAutofit/>
          </a:bodyPr>
          <a:lstStyle/>
          <a:p>
            <a:r>
              <a:rPr lang="en-US" sz="4000" b="1" dirty="0"/>
              <a:t>ARSET Trainings in Carbon Monitoring</a:t>
            </a:r>
          </a:p>
        </p:txBody>
      </p:sp>
      <p:sp>
        <p:nvSpPr>
          <p:cNvPr id="3" name="Content Placeholder 2">
            <a:extLst>
              <a:ext uri="{FF2B5EF4-FFF2-40B4-BE49-F238E27FC236}">
                <a16:creationId xmlns:a16="http://schemas.microsoft.com/office/drawing/2014/main" id="{51FD4F38-FA45-F14C-A2FD-B14F00A596A2}"/>
              </a:ext>
            </a:extLst>
          </p:cNvPr>
          <p:cNvSpPr>
            <a:spLocks noGrp="1"/>
          </p:cNvSpPr>
          <p:nvPr>
            <p:ph idx="1"/>
          </p:nvPr>
        </p:nvSpPr>
        <p:spPr>
          <a:xfrm>
            <a:off x="375424" y="5466501"/>
            <a:ext cx="5508991" cy="897014"/>
          </a:xfrm>
        </p:spPr>
        <p:txBody>
          <a:bodyPr>
            <a:normAutofit/>
          </a:bodyPr>
          <a:lstStyle/>
          <a:p>
            <a:pPr marL="0" indent="0">
              <a:buNone/>
            </a:pPr>
            <a:r>
              <a:rPr lang="en-US" sz="1600" i="0" dirty="0">
                <a:effectLst/>
                <a:latin typeface="Calibri" panose="020F0502020204030204" pitchFamily="34" charset="0"/>
                <a:cs typeface="Calibri" panose="020F0502020204030204" pitchFamily="34" charset="0"/>
              </a:rPr>
              <a:t>Recognize the need to monitor CO2, CH4, and other greenhouse gases to support efforts to reduce net emissions and mitigate their impact on climate</a:t>
            </a:r>
          </a:p>
          <a:p>
            <a:endParaRPr lang="en-US" dirty="0"/>
          </a:p>
        </p:txBody>
      </p:sp>
      <p:pic>
        <p:nvPicPr>
          <p:cNvPr id="5" name="Picture 4" descr="A screenshot of a website&#10;&#10;Description automatically generated">
            <a:extLst>
              <a:ext uri="{FF2B5EF4-FFF2-40B4-BE49-F238E27FC236}">
                <a16:creationId xmlns:a16="http://schemas.microsoft.com/office/drawing/2014/main" id="{E045EC2D-A4EF-4724-5546-805098F33B86}"/>
              </a:ext>
            </a:extLst>
          </p:cNvPr>
          <p:cNvPicPr>
            <a:picLocks noChangeAspect="1"/>
          </p:cNvPicPr>
          <p:nvPr/>
        </p:nvPicPr>
        <p:blipFill>
          <a:blip r:embed="rId4"/>
          <a:stretch>
            <a:fillRect/>
          </a:stretch>
        </p:blipFill>
        <p:spPr>
          <a:xfrm>
            <a:off x="340496" y="1858072"/>
            <a:ext cx="7772400" cy="3490325"/>
          </a:xfrm>
          <a:prstGeom prst="rect">
            <a:avLst/>
          </a:prstGeom>
        </p:spPr>
      </p:pic>
      <p:pic>
        <p:nvPicPr>
          <p:cNvPr id="7" name="Picture 6" descr="A screenshot of a remote sensing cover and change assessment for carbon monitoring&#10;&#10;Description automatically generated">
            <a:extLst>
              <a:ext uri="{FF2B5EF4-FFF2-40B4-BE49-F238E27FC236}">
                <a16:creationId xmlns:a16="http://schemas.microsoft.com/office/drawing/2014/main" id="{9B4D18EE-E788-C82C-DD2B-C4834DC92DE3}"/>
              </a:ext>
            </a:extLst>
          </p:cNvPr>
          <p:cNvPicPr>
            <a:picLocks noChangeAspect="1"/>
          </p:cNvPicPr>
          <p:nvPr/>
        </p:nvPicPr>
        <p:blipFill>
          <a:blip r:embed="rId5"/>
          <a:stretch>
            <a:fillRect/>
          </a:stretch>
        </p:blipFill>
        <p:spPr>
          <a:xfrm>
            <a:off x="6471137" y="4274996"/>
            <a:ext cx="5345439" cy="2383009"/>
          </a:xfrm>
          <a:prstGeom prst="rect">
            <a:avLst/>
          </a:prstGeom>
        </p:spPr>
      </p:pic>
      <p:sp>
        <p:nvSpPr>
          <p:cNvPr id="4" name="TextBox 3">
            <a:extLst>
              <a:ext uri="{FF2B5EF4-FFF2-40B4-BE49-F238E27FC236}">
                <a16:creationId xmlns:a16="http://schemas.microsoft.com/office/drawing/2014/main" id="{40A4E052-DE8A-F25A-2953-59406E504C1F}"/>
              </a:ext>
            </a:extLst>
          </p:cNvPr>
          <p:cNvSpPr txBox="1"/>
          <p:nvPr/>
        </p:nvSpPr>
        <p:spPr>
          <a:xfrm>
            <a:off x="9017476" y="3443999"/>
            <a:ext cx="2799100" cy="830997"/>
          </a:xfrm>
          <a:prstGeom prst="rect">
            <a:avLst/>
          </a:prstGeom>
          <a:noFill/>
        </p:spPr>
        <p:txBody>
          <a:bodyPr wrap="square" rtlCol="0">
            <a:spAutoFit/>
          </a:bodyPr>
          <a:lstStyle/>
          <a:p>
            <a:pPr algn="r"/>
            <a:r>
              <a:rPr lang="en-US" sz="1600" i="0" dirty="0">
                <a:effectLst/>
                <a:latin typeface="Calibri" panose="020F0502020204030204" pitchFamily="34" charset="0"/>
                <a:cs typeface="Calibri" panose="020F0502020204030204" pitchFamily="34" charset="0"/>
              </a:rPr>
              <a:t>Learn to use remote sensing for reporting and verifying carbon estimates</a:t>
            </a:r>
          </a:p>
        </p:txBody>
      </p:sp>
      <p:sp>
        <p:nvSpPr>
          <p:cNvPr id="6" name="TextBox 5">
            <a:extLst>
              <a:ext uri="{FF2B5EF4-FFF2-40B4-BE49-F238E27FC236}">
                <a16:creationId xmlns:a16="http://schemas.microsoft.com/office/drawing/2014/main" id="{13EA5DB6-251F-56AB-0DE1-6E122B4007EE}"/>
              </a:ext>
            </a:extLst>
          </p:cNvPr>
          <p:cNvSpPr txBox="1"/>
          <p:nvPr/>
        </p:nvSpPr>
        <p:spPr>
          <a:xfrm>
            <a:off x="8744343" y="1858949"/>
            <a:ext cx="3345366" cy="1169551"/>
          </a:xfrm>
          <a:prstGeom prst="rect">
            <a:avLst/>
          </a:prstGeom>
          <a:noFill/>
        </p:spPr>
        <p:txBody>
          <a:bodyPr wrap="square" rtlCol="0">
            <a:spAutoFit/>
          </a:bodyPr>
          <a:lstStyle/>
          <a:p>
            <a:r>
              <a:rPr lang="en-US" sz="1400" b="1" dirty="0"/>
              <a:t>*Opportunities to develop new trainings in carbon monitoring with NASA ARSET Team – if interested, please reach out!</a:t>
            </a:r>
          </a:p>
          <a:p>
            <a:r>
              <a:rPr lang="en-US" sz="1400" b="1" dirty="0">
                <a:hlinkClick r:id="rId6"/>
              </a:rPr>
              <a:t>https://appliedsciences.nasa.gov/what-we-do/capacity-building/arset</a:t>
            </a:r>
            <a:r>
              <a:rPr lang="en-US" sz="1400" b="1" dirty="0"/>
              <a:t> </a:t>
            </a:r>
          </a:p>
        </p:txBody>
      </p:sp>
    </p:spTree>
    <p:extLst>
      <p:ext uri="{BB962C8B-B14F-4D97-AF65-F5344CB8AC3E}">
        <p14:creationId xmlns:p14="http://schemas.microsoft.com/office/powerpoint/2010/main" val="21701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167517"/>
            <a:ext cx="10515600" cy="823995"/>
          </a:xfrm>
        </p:spPr>
        <p:txBody>
          <a:bodyPr>
            <a:normAutofit fontScale="90000"/>
          </a:bodyPr>
          <a:lstStyle/>
          <a:p>
            <a:r>
              <a:rPr lang="en-US" sz="4000" b="1" dirty="0"/>
              <a:t>Use of Stakeholder Feedback from CMS Workshop</a:t>
            </a:r>
          </a:p>
        </p:txBody>
      </p:sp>
      <p:sp>
        <p:nvSpPr>
          <p:cNvPr id="3" name="Content Placeholder 2">
            <a:extLst>
              <a:ext uri="{FF2B5EF4-FFF2-40B4-BE49-F238E27FC236}">
                <a16:creationId xmlns:a16="http://schemas.microsoft.com/office/drawing/2014/main" id="{51FD4F38-FA45-F14C-A2FD-B14F00A596A2}"/>
              </a:ext>
            </a:extLst>
          </p:cNvPr>
          <p:cNvSpPr>
            <a:spLocks noGrp="1"/>
          </p:cNvSpPr>
          <p:nvPr>
            <p:ph idx="1"/>
          </p:nvPr>
        </p:nvSpPr>
        <p:spPr>
          <a:xfrm>
            <a:off x="800101" y="1991512"/>
            <a:ext cx="5067300" cy="4351338"/>
          </a:xfrm>
        </p:spPr>
        <p:txBody>
          <a:bodyPr>
            <a:normAutofit/>
          </a:bodyPr>
          <a:lstStyle/>
          <a:p>
            <a:r>
              <a:rPr lang="en-US" sz="2200" dirty="0"/>
              <a:t>Developing Success Stories &amp; Updating New CMS Website</a:t>
            </a:r>
          </a:p>
          <a:p>
            <a:r>
              <a:rPr lang="en-US" sz="2200" dirty="0"/>
              <a:t>Topics for CMS Policy Speaker Series &amp; Workshops</a:t>
            </a:r>
          </a:p>
          <a:p>
            <a:r>
              <a:rPr lang="en-US" sz="2200" dirty="0"/>
              <a:t>Future Synthesis Reports, &amp; Research Priority Areas</a:t>
            </a:r>
          </a:p>
          <a:p>
            <a:r>
              <a:rPr lang="en-US" sz="2200" dirty="0"/>
              <a:t>For Cross-Mission Collaboration Efforts &amp; Events</a:t>
            </a:r>
          </a:p>
          <a:p>
            <a:r>
              <a:rPr lang="en-US" sz="2200" dirty="0"/>
              <a:t>For the Development of ARSET Trainings </a:t>
            </a:r>
          </a:p>
          <a:p>
            <a:pPr marL="0" indent="0">
              <a:buNone/>
            </a:pPr>
            <a:endParaRPr lang="en-US" sz="2200" dirty="0"/>
          </a:p>
          <a:p>
            <a:pPr marL="0" indent="0" algn="ctr">
              <a:buNone/>
            </a:pPr>
            <a:r>
              <a:rPr lang="en-US" sz="2200" b="1" i="1" dirty="0"/>
              <a:t>Other Ideas &amp; Suggestions?</a:t>
            </a:r>
          </a:p>
          <a:p>
            <a:pPr marL="457200" lvl="1" indent="0">
              <a:buNone/>
            </a:pPr>
            <a:endParaRPr lang="en-US" dirty="0"/>
          </a:p>
        </p:txBody>
      </p:sp>
      <p:pic>
        <p:nvPicPr>
          <p:cNvPr id="5" name="Picture 4" descr="A screenshot of a website&#10;&#10;Description automatically generated">
            <a:extLst>
              <a:ext uri="{FF2B5EF4-FFF2-40B4-BE49-F238E27FC236}">
                <a16:creationId xmlns:a16="http://schemas.microsoft.com/office/drawing/2014/main" id="{1C0DC11B-1906-667C-9C69-0D5F38DCFF58}"/>
              </a:ext>
            </a:extLst>
          </p:cNvPr>
          <p:cNvPicPr>
            <a:picLocks noChangeAspect="1"/>
          </p:cNvPicPr>
          <p:nvPr/>
        </p:nvPicPr>
        <p:blipFill>
          <a:blip r:embed="rId4"/>
          <a:stretch>
            <a:fillRect/>
          </a:stretch>
        </p:blipFill>
        <p:spPr>
          <a:xfrm>
            <a:off x="6324600" y="1817892"/>
            <a:ext cx="4801956" cy="2925027"/>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BEBE3B9B-C79F-211D-2B8D-58FC022A8F20}"/>
              </a:ext>
            </a:extLst>
          </p:cNvPr>
          <p:cNvPicPr>
            <a:picLocks noChangeAspect="1"/>
          </p:cNvPicPr>
          <p:nvPr/>
        </p:nvPicPr>
        <p:blipFill>
          <a:blip r:embed="rId5"/>
          <a:stretch>
            <a:fillRect/>
          </a:stretch>
        </p:blipFill>
        <p:spPr>
          <a:xfrm>
            <a:off x="6324600" y="3963401"/>
            <a:ext cx="4801956" cy="2742202"/>
          </a:xfrm>
          <a:prstGeom prst="rect">
            <a:avLst/>
          </a:prstGeom>
        </p:spPr>
      </p:pic>
    </p:spTree>
    <p:extLst>
      <p:ext uri="{BB962C8B-B14F-4D97-AF65-F5344CB8AC3E}">
        <p14:creationId xmlns:p14="http://schemas.microsoft.com/office/powerpoint/2010/main" val="721423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512B6-D54C-064A-81F2-B4C053F6AA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46304" y="1165992"/>
            <a:ext cx="12045696" cy="817311"/>
          </a:xfrm>
        </p:spPr>
        <p:txBody>
          <a:bodyPr>
            <a:normAutofit/>
          </a:bodyPr>
          <a:lstStyle/>
          <a:p>
            <a:pPr algn="ctr"/>
            <a:r>
              <a:rPr lang="en-US" sz="3600" b="1" dirty="0"/>
              <a:t>Reminder - Goals for CMS Applications Workshop</a:t>
            </a:r>
          </a:p>
        </p:txBody>
      </p:sp>
      <p:sp>
        <p:nvSpPr>
          <p:cNvPr id="3" name="Content Placeholder 2"/>
          <p:cNvSpPr>
            <a:spLocks noGrp="1"/>
          </p:cNvSpPr>
          <p:nvPr>
            <p:ph idx="1"/>
          </p:nvPr>
        </p:nvSpPr>
        <p:spPr>
          <a:xfrm>
            <a:off x="146304" y="2108715"/>
            <a:ext cx="11899392" cy="3941275"/>
          </a:xfrm>
        </p:spPr>
        <p:txBody>
          <a:bodyPr>
            <a:normAutofit lnSpcReduction="10000"/>
          </a:bodyPr>
          <a:lstStyle/>
          <a:p>
            <a:pPr fontAlgn="base"/>
            <a:r>
              <a:rPr lang="en-US" sz="2600" dirty="0">
                <a:latin typeface="+mj-lt"/>
              </a:rPr>
              <a:t>Provide CMS science team members with an opportunity for </a:t>
            </a:r>
            <a:r>
              <a:rPr lang="en-US" sz="2600" b="1" dirty="0">
                <a:latin typeface="+mj-lt"/>
              </a:rPr>
              <a:t>discussion and collaboration with the stakeholder community</a:t>
            </a:r>
            <a:r>
              <a:rPr lang="en-US" sz="2600" dirty="0">
                <a:latin typeface="+mj-lt"/>
              </a:rPr>
              <a:t>.</a:t>
            </a:r>
          </a:p>
          <a:p>
            <a:pPr fontAlgn="base"/>
            <a:r>
              <a:rPr lang="en-US" sz="2600" dirty="0">
                <a:latin typeface="+mj-lt"/>
              </a:rPr>
              <a:t>Identify and </a:t>
            </a:r>
            <a:r>
              <a:rPr lang="en-US" sz="2600" b="1" dirty="0">
                <a:latin typeface="+mj-lt"/>
              </a:rPr>
              <a:t>understand challenges and data needs</a:t>
            </a:r>
            <a:r>
              <a:rPr lang="en-US" sz="2600" dirty="0">
                <a:latin typeface="+mj-lt"/>
              </a:rPr>
              <a:t> of stakeholder community.</a:t>
            </a:r>
          </a:p>
          <a:p>
            <a:pPr fontAlgn="base"/>
            <a:r>
              <a:rPr lang="en-US" sz="2600" dirty="0">
                <a:latin typeface="+mj-lt"/>
              </a:rPr>
              <a:t>Identify </a:t>
            </a:r>
            <a:r>
              <a:rPr lang="en-US" sz="2600" b="1" dirty="0">
                <a:latin typeface="+mj-lt"/>
              </a:rPr>
              <a:t>positive aspects of CMS data </a:t>
            </a:r>
            <a:r>
              <a:rPr lang="en-US" sz="2600" dirty="0">
                <a:latin typeface="+mj-lt"/>
              </a:rPr>
              <a:t>for the work of stakeholders, as well as the </a:t>
            </a:r>
            <a:r>
              <a:rPr lang="en-US" sz="2600" b="1" dirty="0">
                <a:latin typeface="+mj-lt"/>
              </a:rPr>
              <a:t>next priority and scientific advancements</a:t>
            </a:r>
            <a:r>
              <a:rPr lang="en-US" sz="2600" dirty="0">
                <a:latin typeface="+mj-lt"/>
              </a:rPr>
              <a:t> that could contribute towards the goals of the stakeholder organizations. </a:t>
            </a:r>
            <a:r>
              <a:rPr lang="en-US" sz="2600" b="1" dirty="0">
                <a:latin typeface="+mj-lt"/>
              </a:rPr>
              <a:t> </a:t>
            </a:r>
            <a:endParaRPr lang="en-US" sz="2600" dirty="0">
              <a:latin typeface="+mj-lt"/>
            </a:endParaRPr>
          </a:p>
          <a:p>
            <a:pPr fontAlgn="base"/>
            <a:r>
              <a:rPr lang="en-US" sz="2600" dirty="0">
                <a:latin typeface="+mj-lt"/>
              </a:rPr>
              <a:t>Compile </a:t>
            </a:r>
            <a:r>
              <a:rPr lang="en-US" sz="2600" b="1" dirty="0">
                <a:latin typeface="+mj-lt"/>
              </a:rPr>
              <a:t>testimonials from stakeholders about the societal benefits </a:t>
            </a:r>
            <a:r>
              <a:rPr lang="en-US" sz="2600" dirty="0">
                <a:latin typeface="+mj-lt"/>
              </a:rPr>
              <a:t>of CMS data products. </a:t>
            </a:r>
            <a:r>
              <a:rPr lang="en-US" sz="2600" b="1" dirty="0">
                <a:latin typeface="+mj-lt"/>
              </a:rPr>
              <a:t> </a:t>
            </a:r>
            <a:endParaRPr lang="en-US" sz="2600" dirty="0">
              <a:latin typeface="+mj-lt"/>
            </a:endParaRPr>
          </a:p>
          <a:p>
            <a:pPr marL="0" indent="0">
              <a:buNone/>
            </a:pPr>
            <a:br>
              <a:rPr lang="en-US" sz="2000" dirty="0"/>
            </a:br>
            <a:br>
              <a:rPr lang="en-US" sz="2000" dirty="0"/>
            </a:br>
            <a:endParaRPr lang="en-US" sz="2000" dirty="0"/>
          </a:p>
        </p:txBody>
      </p:sp>
      <p:sp>
        <p:nvSpPr>
          <p:cNvPr id="5" name="TextBox 4">
            <a:extLst>
              <a:ext uri="{FF2B5EF4-FFF2-40B4-BE49-F238E27FC236}">
                <a16:creationId xmlns:a16="http://schemas.microsoft.com/office/drawing/2014/main" id="{03E15D92-5B79-F04F-8E5A-194566CAB337}"/>
              </a:ext>
            </a:extLst>
          </p:cNvPr>
          <p:cNvSpPr txBox="1"/>
          <p:nvPr/>
        </p:nvSpPr>
        <p:spPr>
          <a:xfrm>
            <a:off x="146304" y="5720063"/>
            <a:ext cx="11899392" cy="1015663"/>
          </a:xfrm>
          <a:prstGeom prst="rect">
            <a:avLst/>
          </a:prstGeom>
          <a:solidFill>
            <a:schemeClr val="tx1"/>
          </a:solidFill>
        </p:spPr>
        <p:txBody>
          <a:bodyPr wrap="square" numCol="2" rtlCol="0">
            <a:spAutoFit/>
          </a:bodyPr>
          <a:lstStyle/>
          <a:p>
            <a:r>
              <a:rPr lang="en-US" sz="2000" b="1" dirty="0">
                <a:solidFill>
                  <a:schemeClr val="bg1"/>
                </a:solidFill>
                <a:latin typeface="Baskerville Old Face" panose="02020602080505020303" pitchFamily="18" charset="77"/>
                <a:cs typeface="Al Tarikh" pitchFamily="2" charset="-78"/>
              </a:rPr>
              <a:t>CONTACT INFORMATION</a:t>
            </a:r>
          </a:p>
          <a:p>
            <a:r>
              <a:rPr lang="en-US" sz="2000" dirty="0">
                <a:solidFill>
                  <a:schemeClr val="bg1"/>
                </a:solidFill>
                <a:latin typeface="Baskerville Old Face" panose="02020602080505020303" pitchFamily="18" charset="77"/>
                <a:cs typeface="Al Tarikh" pitchFamily="2" charset="-78"/>
              </a:rPr>
              <a:t>Edil Sepúlveda Carlo, CMS Applications Coordinator </a:t>
            </a:r>
          </a:p>
          <a:p>
            <a:endParaRPr lang="en-US" sz="2000" dirty="0">
              <a:solidFill>
                <a:schemeClr val="bg1"/>
              </a:solidFill>
              <a:latin typeface="Baskerville Old Face" panose="02020602080505020303" pitchFamily="18" charset="77"/>
              <a:cs typeface="Al Tarikh" pitchFamily="2" charset="-78"/>
            </a:endParaRPr>
          </a:p>
          <a:p>
            <a:r>
              <a:rPr lang="en-US" sz="2000" dirty="0">
                <a:solidFill>
                  <a:schemeClr val="bg1"/>
                </a:solidFill>
                <a:latin typeface="Baskerville Old Face" panose="02020602080505020303" pitchFamily="18" charset="77"/>
                <a:cs typeface="Al Tarikh" pitchFamily="2" charset="-78"/>
              </a:rPr>
              <a:t>O: 301-614-6243 | C: 786-658-0607</a:t>
            </a:r>
          </a:p>
          <a:p>
            <a:r>
              <a:rPr lang="en-US" sz="2000" dirty="0">
                <a:solidFill>
                  <a:schemeClr val="bg1"/>
                </a:solidFill>
                <a:latin typeface="Baskerville Old Face" panose="02020602080505020303" pitchFamily="18" charset="77"/>
                <a:cs typeface="Al Tarikh" pitchFamily="2" charset="-78"/>
                <a:hlinkClick r:id="rId4"/>
              </a:rPr>
              <a:t>edil.sepulvedacarlo@nasa.gov</a:t>
            </a:r>
            <a:endParaRPr lang="en-US" sz="2000" dirty="0">
              <a:solidFill>
                <a:schemeClr val="bg1"/>
              </a:solidFill>
              <a:latin typeface="Baskerville Old Face" panose="02020602080505020303" pitchFamily="18" charset="77"/>
              <a:cs typeface="Al Tarikh" pitchFamily="2" charset="-78"/>
            </a:endParaRPr>
          </a:p>
          <a:p>
            <a:endParaRPr lang="en-US" sz="2000" dirty="0">
              <a:solidFill>
                <a:schemeClr val="bg1"/>
              </a:solidFill>
              <a:latin typeface="Baskerville Old Face" panose="02020602080505020303" pitchFamily="18" charset="77"/>
              <a:cs typeface="Al Tarikh" pitchFamily="2" charset="-78"/>
            </a:endParaRPr>
          </a:p>
        </p:txBody>
      </p:sp>
    </p:spTree>
    <p:extLst>
      <p:ext uri="{BB962C8B-B14F-4D97-AF65-F5344CB8AC3E}">
        <p14:creationId xmlns:p14="http://schemas.microsoft.com/office/powerpoint/2010/main" val="366992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115410" y="1106702"/>
            <a:ext cx="11949343" cy="823995"/>
          </a:xfrm>
        </p:spPr>
        <p:txBody>
          <a:bodyPr>
            <a:noAutofit/>
          </a:bodyPr>
          <a:lstStyle/>
          <a:p>
            <a:pPr algn="ctr"/>
            <a:r>
              <a:rPr lang="en-US" sz="4000" b="1" dirty="0"/>
              <a:t>Goals of CMS Applications Efforts</a:t>
            </a:r>
          </a:p>
        </p:txBody>
      </p:sp>
      <p:sp>
        <p:nvSpPr>
          <p:cNvPr id="3" name="Content Placeholder 2">
            <a:extLst>
              <a:ext uri="{FF2B5EF4-FFF2-40B4-BE49-F238E27FC236}">
                <a16:creationId xmlns:a16="http://schemas.microsoft.com/office/drawing/2014/main" id="{51FD4F38-FA45-F14C-A2FD-B14F00A596A2}"/>
              </a:ext>
            </a:extLst>
          </p:cNvPr>
          <p:cNvSpPr>
            <a:spLocks noGrp="1"/>
          </p:cNvSpPr>
          <p:nvPr>
            <p:ph idx="1"/>
          </p:nvPr>
        </p:nvSpPr>
        <p:spPr>
          <a:xfrm>
            <a:off x="577419" y="1930697"/>
            <a:ext cx="11037161" cy="1853706"/>
          </a:xfrm>
        </p:spPr>
        <p:txBody>
          <a:bodyPr>
            <a:normAutofit/>
          </a:bodyPr>
          <a:lstStyle/>
          <a:p>
            <a:pPr marL="0" indent="0">
              <a:buNone/>
            </a:pPr>
            <a:r>
              <a:rPr lang="en-US" b="1" dirty="0">
                <a:latin typeface="+mj-lt"/>
              </a:rPr>
              <a:t>Rapidly initiate generation and distribution of products, both for evaluation and to inform near-term policy development and planning. Engage with, and contribute to, related U.S. and international stakeholders and agencies. </a:t>
            </a:r>
          </a:p>
        </p:txBody>
      </p:sp>
      <p:pic>
        <p:nvPicPr>
          <p:cNvPr id="5" name="Picture 4">
            <a:extLst>
              <a:ext uri="{FF2B5EF4-FFF2-40B4-BE49-F238E27FC236}">
                <a16:creationId xmlns:a16="http://schemas.microsoft.com/office/drawing/2014/main" id="{971B60E4-1E10-354C-9B16-EDB29C541DB0}"/>
              </a:ext>
            </a:extLst>
          </p:cNvPr>
          <p:cNvPicPr>
            <a:picLocks noChangeAspect="1"/>
          </p:cNvPicPr>
          <p:nvPr/>
        </p:nvPicPr>
        <p:blipFill>
          <a:blip r:embed="rId4"/>
          <a:stretch>
            <a:fillRect/>
          </a:stretch>
        </p:blipFill>
        <p:spPr>
          <a:xfrm>
            <a:off x="6223618" y="3429000"/>
            <a:ext cx="5562232" cy="3128756"/>
          </a:xfrm>
          <a:prstGeom prst="rect">
            <a:avLst/>
          </a:prstGeom>
        </p:spPr>
      </p:pic>
      <p:sp>
        <p:nvSpPr>
          <p:cNvPr id="6" name="TextBox 5">
            <a:extLst>
              <a:ext uri="{FF2B5EF4-FFF2-40B4-BE49-F238E27FC236}">
                <a16:creationId xmlns:a16="http://schemas.microsoft.com/office/drawing/2014/main" id="{8982C135-9750-5F40-A801-E9D15A61055E}"/>
              </a:ext>
            </a:extLst>
          </p:cNvPr>
          <p:cNvSpPr txBox="1"/>
          <p:nvPr/>
        </p:nvSpPr>
        <p:spPr>
          <a:xfrm>
            <a:off x="577419" y="3648330"/>
            <a:ext cx="5646199" cy="2954655"/>
          </a:xfrm>
          <a:prstGeom prst="rect">
            <a:avLst/>
          </a:prstGeom>
          <a:noFill/>
        </p:spPr>
        <p:txBody>
          <a:bodyPr wrap="square" rtlCol="0">
            <a:spAutoFit/>
          </a:bodyPr>
          <a:lstStyle/>
          <a:p>
            <a:pPr marL="171450" indent="-171450">
              <a:buFontTx/>
              <a:buChar char="-"/>
            </a:pPr>
            <a:r>
              <a:rPr lang="en-US" sz="2400" dirty="0">
                <a:latin typeface="+mj-lt"/>
              </a:rPr>
              <a:t>Link Stakeholders to CMS science products.</a:t>
            </a:r>
          </a:p>
          <a:p>
            <a:pPr marL="171450" indent="-171450">
              <a:buFontTx/>
              <a:buChar char="-"/>
            </a:pPr>
            <a:r>
              <a:rPr lang="en-US" sz="2400" dirty="0">
                <a:latin typeface="+mj-lt"/>
              </a:rPr>
              <a:t>Provide a path for feedback and lessons learned for CMS PIs so CMS is more accessible and user friendly.</a:t>
            </a:r>
          </a:p>
          <a:p>
            <a:pPr marL="171450" indent="-171450">
              <a:buFontTx/>
              <a:buChar char="-"/>
            </a:pPr>
            <a:r>
              <a:rPr lang="en-US" sz="2400" dirty="0">
                <a:latin typeface="+mj-lt"/>
              </a:rPr>
              <a:t>Inform NASA HQ of the needs and requirements of the carbon end user community.</a:t>
            </a:r>
          </a:p>
          <a:p>
            <a:endParaRPr lang="en-US" dirty="0"/>
          </a:p>
        </p:txBody>
      </p:sp>
    </p:spTree>
    <p:extLst>
      <p:ext uri="{BB962C8B-B14F-4D97-AF65-F5344CB8AC3E}">
        <p14:creationId xmlns:p14="http://schemas.microsoft.com/office/powerpoint/2010/main" val="273525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3323C9-8EE1-9644-8C61-17842E496FC0}"/>
              </a:ext>
            </a:extLst>
          </p:cNvPr>
          <p:cNvPicPr>
            <a:picLocks noChangeAspect="1"/>
          </p:cNvPicPr>
          <p:nvPr/>
        </p:nvPicPr>
        <p:blipFill>
          <a:blip r:embed="rId4"/>
          <a:stretch>
            <a:fillRect/>
          </a:stretch>
        </p:blipFill>
        <p:spPr>
          <a:xfrm>
            <a:off x="400383" y="869835"/>
            <a:ext cx="5292751" cy="6153522"/>
          </a:xfrm>
          <a:prstGeom prst="rect">
            <a:avLst/>
          </a:prstGeom>
        </p:spPr>
      </p:pic>
      <p:sp>
        <p:nvSpPr>
          <p:cNvPr id="9" name="Title 1">
            <a:extLst>
              <a:ext uri="{FF2B5EF4-FFF2-40B4-BE49-F238E27FC236}">
                <a16:creationId xmlns:a16="http://schemas.microsoft.com/office/drawing/2014/main" id="{A386D4F2-9EEF-B641-A5B1-9B2C4751A445}"/>
              </a:ext>
            </a:extLst>
          </p:cNvPr>
          <p:cNvSpPr txBox="1">
            <a:spLocks/>
          </p:cNvSpPr>
          <p:nvPr/>
        </p:nvSpPr>
        <p:spPr>
          <a:xfrm>
            <a:off x="5693134" y="1159398"/>
            <a:ext cx="6345869" cy="1204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CMS Applications </a:t>
            </a:r>
            <a:br>
              <a:rPr lang="en-US" sz="4000" b="1" dirty="0"/>
            </a:br>
            <a:r>
              <a:rPr lang="en-US" sz="4000" b="1" dirty="0"/>
              <a:t>Program Framework</a:t>
            </a:r>
          </a:p>
        </p:txBody>
      </p:sp>
      <p:sp>
        <p:nvSpPr>
          <p:cNvPr id="11" name="TextBox 10">
            <a:extLst>
              <a:ext uri="{FF2B5EF4-FFF2-40B4-BE49-F238E27FC236}">
                <a16:creationId xmlns:a16="http://schemas.microsoft.com/office/drawing/2014/main" id="{8779B525-0793-FB4B-A059-2A7478E94665}"/>
              </a:ext>
            </a:extLst>
          </p:cNvPr>
          <p:cNvSpPr txBox="1"/>
          <p:nvPr/>
        </p:nvSpPr>
        <p:spPr>
          <a:xfrm>
            <a:off x="10539400" y="3096498"/>
            <a:ext cx="1401066" cy="2031325"/>
          </a:xfrm>
          <a:prstGeom prst="rect">
            <a:avLst/>
          </a:prstGeom>
          <a:noFill/>
        </p:spPr>
        <p:txBody>
          <a:bodyPr wrap="square" rtlCol="0">
            <a:spAutoFit/>
          </a:bodyPr>
          <a:lstStyle/>
          <a:p>
            <a:r>
              <a:rPr lang="en-US" sz="900" b="1" dirty="0"/>
              <a:t>CMS Applications Efforts Examples. </a:t>
            </a:r>
            <a:r>
              <a:rPr lang="en-US" sz="900" dirty="0"/>
              <a:t>2022 CMS Applications Workshop in Washington, DC: CMS Applications Workshops and tutorials provide an opportunity for CMS Science Team members and stakeholders to engage on thematically detail objectives that help advance CMS science into appropriately scaled policy arenas. </a:t>
            </a:r>
          </a:p>
        </p:txBody>
      </p:sp>
      <p:pic>
        <p:nvPicPr>
          <p:cNvPr id="3" name="Picture 2" descr="A group of people sitting in a room with a screen&#10;&#10;Description automatically generated">
            <a:extLst>
              <a:ext uri="{FF2B5EF4-FFF2-40B4-BE49-F238E27FC236}">
                <a16:creationId xmlns:a16="http://schemas.microsoft.com/office/drawing/2014/main" id="{633502DB-2170-A4DB-7103-D585C257F33C}"/>
              </a:ext>
            </a:extLst>
          </p:cNvPr>
          <p:cNvPicPr>
            <a:picLocks noChangeAspect="1"/>
          </p:cNvPicPr>
          <p:nvPr/>
        </p:nvPicPr>
        <p:blipFill>
          <a:blip r:embed="rId5"/>
          <a:stretch>
            <a:fillRect/>
          </a:stretch>
        </p:blipFill>
        <p:spPr>
          <a:xfrm rot="5400000">
            <a:off x="6680649" y="2863235"/>
            <a:ext cx="4347882" cy="3260912"/>
          </a:xfrm>
          <a:prstGeom prst="rect">
            <a:avLst/>
          </a:prstGeom>
        </p:spPr>
      </p:pic>
    </p:spTree>
    <p:extLst>
      <p:ext uri="{BB962C8B-B14F-4D97-AF65-F5344CB8AC3E}">
        <p14:creationId xmlns:p14="http://schemas.microsoft.com/office/powerpoint/2010/main" val="35751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6460F1-34C2-624F-A398-A24DC43577D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CBADD0-C3A8-364E-915A-CD1210632486}"/>
              </a:ext>
            </a:extLst>
          </p:cNvPr>
          <p:cNvSpPr>
            <a:spLocks noGrp="1"/>
          </p:cNvSpPr>
          <p:nvPr>
            <p:ph type="title"/>
          </p:nvPr>
        </p:nvSpPr>
        <p:spPr>
          <a:xfrm>
            <a:off x="838200" y="786589"/>
            <a:ext cx="10515600" cy="1325563"/>
          </a:xfrm>
        </p:spPr>
        <p:txBody>
          <a:bodyPr/>
          <a:lstStyle/>
          <a:p>
            <a:r>
              <a:rPr lang="en-US" b="1" dirty="0"/>
              <a:t>Overview of CMS Data Products </a:t>
            </a:r>
          </a:p>
        </p:txBody>
      </p:sp>
      <p:sp>
        <p:nvSpPr>
          <p:cNvPr id="3" name="Content Placeholder 2">
            <a:extLst>
              <a:ext uri="{FF2B5EF4-FFF2-40B4-BE49-F238E27FC236}">
                <a16:creationId xmlns:a16="http://schemas.microsoft.com/office/drawing/2014/main" id="{20A0B2D0-F178-B84D-ABF1-E064839A1C43}"/>
              </a:ext>
            </a:extLst>
          </p:cNvPr>
          <p:cNvSpPr>
            <a:spLocks noGrp="1"/>
          </p:cNvSpPr>
          <p:nvPr>
            <p:ph idx="1"/>
          </p:nvPr>
        </p:nvSpPr>
        <p:spPr/>
        <p:txBody>
          <a:bodyPr/>
          <a:lstStyle/>
          <a:p>
            <a:r>
              <a:rPr lang="en-US" dirty="0">
                <a:latin typeface="+mj-lt"/>
              </a:rPr>
              <a:t>Where can CMS datasets be found?</a:t>
            </a:r>
          </a:p>
        </p:txBody>
      </p:sp>
      <p:pic>
        <p:nvPicPr>
          <p:cNvPr id="7" name="Picture 6">
            <a:extLst>
              <a:ext uri="{FF2B5EF4-FFF2-40B4-BE49-F238E27FC236}">
                <a16:creationId xmlns:a16="http://schemas.microsoft.com/office/drawing/2014/main" id="{7ABA01B1-A592-6D43-B7D9-CE395CC45AA7}"/>
              </a:ext>
            </a:extLst>
          </p:cNvPr>
          <p:cNvPicPr>
            <a:picLocks noChangeAspect="1"/>
          </p:cNvPicPr>
          <p:nvPr/>
        </p:nvPicPr>
        <p:blipFill>
          <a:blip r:embed="rId4"/>
          <a:srcRect/>
          <a:stretch/>
        </p:blipFill>
        <p:spPr>
          <a:xfrm>
            <a:off x="303865" y="2332939"/>
            <a:ext cx="3925879" cy="4268701"/>
          </a:xfrm>
          <a:prstGeom prst="rect">
            <a:avLst/>
          </a:prstGeom>
        </p:spPr>
      </p:pic>
      <p:pic>
        <p:nvPicPr>
          <p:cNvPr id="16" name="Picture 15">
            <a:extLst>
              <a:ext uri="{FF2B5EF4-FFF2-40B4-BE49-F238E27FC236}">
                <a16:creationId xmlns:a16="http://schemas.microsoft.com/office/drawing/2014/main" id="{EDE647B9-31FF-FC45-9A9E-269885AC5E2F}"/>
              </a:ext>
            </a:extLst>
          </p:cNvPr>
          <p:cNvPicPr>
            <a:picLocks noChangeAspect="1"/>
          </p:cNvPicPr>
          <p:nvPr/>
        </p:nvPicPr>
        <p:blipFill>
          <a:blip r:embed="rId5"/>
          <a:srcRect/>
          <a:stretch/>
        </p:blipFill>
        <p:spPr>
          <a:xfrm>
            <a:off x="2887763" y="2332939"/>
            <a:ext cx="7825040" cy="4268702"/>
          </a:xfrm>
          <a:prstGeom prst="rect">
            <a:avLst/>
          </a:prstGeom>
        </p:spPr>
      </p:pic>
      <p:pic>
        <p:nvPicPr>
          <p:cNvPr id="18" name="Picture 17">
            <a:extLst>
              <a:ext uri="{FF2B5EF4-FFF2-40B4-BE49-F238E27FC236}">
                <a16:creationId xmlns:a16="http://schemas.microsoft.com/office/drawing/2014/main" id="{A9B4F501-4F32-4C47-BBB4-CB86142BE5F0}"/>
              </a:ext>
            </a:extLst>
          </p:cNvPr>
          <p:cNvPicPr>
            <a:picLocks noChangeAspect="1"/>
          </p:cNvPicPr>
          <p:nvPr/>
        </p:nvPicPr>
        <p:blipFill>
          <a:blip r:embed="rId6"/>
          <a:srcRect/>
          <a:stretch/>
        </p:blipFill>
        <p:spPr>
          <a:xfrm>
            <a:off x="7465535" y="2352053"/>
            <a:ext cx="3924541" cy="4268701"/>
          </a:xfrm>
          <a:prstGeom prst="rect">
            <a:avLst/>
          </a:prstGeom>
        </p:spPr>
      </p:pic>
      <p:pic>
        <p:nvPicPr>
          <p:cNvPr id="20" name="Picture 19">
            <a:extLst>
              <a:ext uri="{FF2B5EF4-FFF2-40B4-BE49-F238E27FC236}">
                <a16:creationId xmlns:a16="http://schemas.microsoft.com/office/drawing/2014/main" id="{997EA8A3-66E5-3A40-B821-EFAA90CCC16C}"/>
              </a:ext>
            </a:extLst>
          </p:cNvPr>
          <p:cNvPicPr>
            <a:picLocks noChangeAspect="1"/>
          </p:cNvPicPr>
          <p:nvPr/>
        </p:nvPicPr>
        <p:blipFill>
          <a:blip r:embed="rId7"/>
          <a:srcRect/>
          <a:stretch/>
        </p:blipFill>
        <p:spPr>
          <a:xfrm>
            <a:off x="4123638" y="2316786"/>
            <a:ext cx="4404869" cy="4304183"/>
          </a:xfrm>
          <a:prstGeom prst="rect">
            <a:avLst/>
          </a:prstGeom>
        </p:spPr>
      </p:pic>
      <p:pic>
        <p:nvPicPr>
          <p:cNvPr id="23" name="Picture 22">
            <a:extLst>
              <a:ext uri="{FF2B5EF4-FFF2-40B4-BE49-F238E27FC236}">
                <a16:creationId xmlns:a16="http://schemas.microsoft.com/office/drawing/2014/main" id="{BF687B9B-03E7-9A47-905F-E365FE88C1AD}"/>
              </a:ext>
            </a:extLst>
          </p:cNvPr>
          <p:cNvPicPr>
            <a:picLocks noChangeAspect="1"/>
          </p:cNvPicPr>
          <p:nvPr/>
        </p:nvPicPr>
        <p:blipFill>
          <a:blip r:embed="rId8"/>
          <a:stretch>
            <a:fillRect/>
          </a:stretch>
        </p:blipFill>
        <p:spPr>
          <a:xfrm>
            <a:off x="8503050" y="926073"/>
            <a:ext cx="3619500" cy="5905500"/>
          </a:xfrm>
          <a:prstGeom prst="rect">
            <a:avLst/>
          </a:prstGeom>
        </p:spPr>
      </p:pic>
      <p:cxnSp>
        <p:nvCxnSpPr>
          <p:cNvPr id="21" name="Straight Arrow Connector 20">
            <a:extLst>
              <a:ext uri="{FF2B5EF4-FFF2-40B4-BE49-F238E27FC236}">
                <a16:creationId xmlns:a16="http://schemas.microsoft.com/office/drawing/2014/main" id="{99A6C174-F154-1C47-9370-E17AE11F2A40}"/>
              </a:ext>
            </a:extLst>
          </p:cNvPr>
          <p:cNvCxnSpPr>
            <a:cxnSpLocks/>
          </p:cNvCxnSpPr>
          <p:nvPr/>
        </p:nvCxnSpPr>
        <p:spPr>
          <a:xfrm flipV="1">
            <a:off x="8191281" y="5302729"/>
            <a:ext cx="345377" cy="8957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167517"/>
            <a:ext cx="10515600" cy="823995"/>
          </a:xfrm>
        </p:spPr>
        <p:txBody>
          <a:bodyPr>
            <a:normAutofit/>
          </a:bodyPr>
          <a:lstStyle/>
          <a:p>
            <a:r>
              <a:rPr lang="en-US" sz="4000" b="1" dirty="0"/>
              <a:t>CMS Success Stories in New CMS Website</a:t>
            </a:r>
          </a:p>
        </p:txBody>
      </p:sp>
      <p:pic>
        <p:nvPicPr>
          <p:cNvPr id="5" name="Content Placeholder 4">
            <a:extLst>
              <a:ext uri="{FF2B5EF4-FFF2-40B4-BE49-F238E27FC236}">
                <a16:creationId xmlns:a16="http://schemas.microsoft.com/office/drawing/2014/main" id="{1CF5EEA1-E6B8-F445-9AD6-F0F926D9F1B5}"/>
              </a:ext>
            </a:extLst>
          </p:cNvPr>
          <p:cNvPicPr>
            <a:picLocks noGrp="1" noChangeAspect="1"/>
          </p:cNvPicPr>
          <p:nvPr>
            <p:ph idx="1"/>
          </p:nvPr>
        </p:nvPicPr>
        <p:blipFill>
          <a:blip r:embed="rId4"/>
          <a:stretch>
            <a:fillRect/>
          </a:stretch>
        </p:blipFill>
        <p:spPr>
          <a:xfrm>
            <a:off x="772487" y="1866438"/>
            <a:ext cx="6223247" cy="4705506"/>
          </a:xfrm>
        </p:spPr>
      </p:pic>
      <p:pic>
        <p:nvPicPr>
          <p:cNvPr id="7" name="Picture 6">
            <a:extLst>
              <a:ext uri="{FF2B5EF4-FFF2-40B4-BE49-F238E27FC236}">
                <a16:creationId xmlns:a16="http://schemas.microsoft.com/office/drawing/2014/main" id="{3EECE430-9F1C-0F46-8F9D-5EB1704D2130}"/>
              </a:ext>
            </a:extLst>
          </p:cNvPr>
          <p:cNvPicPr>
            <a:picLocks noChangeAspect="1"/>
          </p:cNvPicPr>
          <p:nvPr/>
        </p:nvPicPr>
        <p:blipFill>
          <a:blip r:embed="rId5"/>
          <a:stretch>
            <a:fillRect/>
          </a:stretch>
        </p:blipFill>
        <p:spPr>
          <a:xfrm>
            <a:off x="7281734" y="2556768"/>
            <a:ext cx="4624266" cy="3067235"/>
          </a:xfrm>
          <a:prstGeom prst="rect">
            <a:avLst/>
          </a:prstGeom>
        </p:spPr>
      </p:pic>
      <p:sp>
        <p:nvSpPr>
          <p:cNvPr id="3" name="TextBox 2">
            <a:extLst>
              <a:ext uri="{FF2B5EF4-FFF2-40B4-BE49-F238E27FC236}">
                <a16:creationId xmlns:a16="http://schemas.microsoft.com/office/drawing/2014/main" id="{04F8006E-E557-96F2-F834-B18D6DE539B4}"/>
              </a:ext>
            </a:extLst>
          </p:cNvPr>
          <p:cNvSpPr txBox="1"/>
          <p:nvPr/>
        </p:nvSpPr>
        <p:spPr>
          <a:xfrm>
            <a:off x="8052047" y="5877017"/>
            <a:ext cx="3710866" cy="523220"/>
          </a:xfrm>
          <a:prstGeom prst="rect">
            <a:avLst/>
          </a:prstGeom>
          <a:noFill/>
        </p:spPr>
        <p:txBody>
          <a:bodyPr wrap="square" rtlCol="0">
            <a:spAutoFit/>
          </a:bodyPr>
          <a:lstStyle/>
          <a:p>
            <a:r>
              <a:rPr lang="en-US" sz="1400" b="1" i="1" dirty="0"/>
              <a:t>Will be updated with new success stories identified at this meeting…</a:t>
            </a:r>
          </a:p>
        </p:txBody>
      </p:sp>
    </p:spTree>
    <p:extLst>
      <p:ext uri="{BB962C8B-B14F-4D97-AF65-F5344CB8AC3E}">
        <p14:creationId xmlns:p14="http://schemas.microsoft.com/office/powerpoint/2010/main" val="191730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212340"/>
            <a:ext cx="10515600" cy="823995"/>
          </a:xfrm>
        </p:spPr>
        <p:txBody>
          <a:bodyPr>
            <a:noAutofit/>
          </a:bodyPr>
          <a:lstStyle/>
          <a:p>
            <a:pPr algn="ctr"/>
            <a:r>
              <a:rPr lang="en-US" sz="3600" b="1" dirty="0"/>
              <a:t>CMS Project Highlighted in NASA News</a:t>
            </a:r>
          </a:p>
        </p:txBody>
      </p:sp>
      <p:pic>
        <p:nvPicPr>
          <p:cNvPr id="5" name="Content Placeholder 4" descr="A screenshot of a map&#10;&#10;Description automatically generated">
            <a:extLst>
              <a:ext uri="{FF2B5EF4-FFF2-40B4-BE49-F238E27FC236}">
                <a16:creationId xmlns:a16="http://schemas.microsoft.com/office/drawing/2014/main" id="{DBA5E8C8-938A-5744-268B-56B3C98021B6}"/>
              </a:ext>
            </a:extLst>
          </p:cNvPr>
          <p:cNvPicPr>
            <a:picLocks noGrp="1" noChangeAspect="1"/>
          </p:cNvPicPr>
          <p:nvPr>
            <p:ph idx="1"/>
          </p:nvPr>
        </p:nvPicPr>
        <p:blipFill>
          <a:blip r:embed="rId4"/>
          <a:stretch>
            <a:fillRect/>
          </a:stretch>
        </p:blipFill>
        <p:spPr>
          <a:xfrm>
            <a:off x="272390" y="2115224"/>
            <a:ext cx="8855922" cy="4351337"/>
          </a:xfrm>
        </p:spPr>
      </p:pic>
      <p:sp>
        <p:nvSpPr>
          <p:cNvPr id="7" name="TextBox 6">
            <a:extLst>
              <a:ext uri="{FF2B5EF4-FFF2-40B4-BE49-F238E27FC236}">
                <a16:creationId xmlns:a16="http://schemas.microsoft.com/office/drawing/2014/main" id="{CEA8912D-E49C-FBE5-0F6D-885F46535599}"/>
              </a:ext>
            </a:extLst>
          </p:cNvPr>
          <p:cNvSpPr txBox="1"/>
          <p:nvPr/>
        </p:nvSpPr>
        <p:spPr>
          <a:xfrm>
            <a:off x="9361151" y="2521177"/>
            <a:ext cx="2598010" cy="3708708"/>
          </a:xfrm>
          <a:prstGeom prst="rect">
            <a:avLst/>
          </a:prstGeom>
          <a:noFill/>
        </p:spPr>
        <p:txBody>
          <a:bodyPr wrap="square" rtlCol="0">
            <a:spAutoFit/>
          </a:bodyPr>
          <a:lstStyle/>
          <a:p>
            <a:r>
              <a:rPr lang="en-US" sz="1600" b="0" i="0" dirty="0">
                <a:solidFill>
                  <a:srgbClr val="000000"/>
                </a:solidFill>
                <a:effectLst/>
                <a:latin typeface="Calibri" panose="020F0502020204030204" pitchFamily="34" charset="0"/>
                <a:cs typeface="Calibri" panose="020F0502020204030204" pitchFamily="34" charset="0"/>
              </a:rPr>
              <a:t>Maryland is the first state in the nation to use a remote sensing-based system for monitoring forest carbon. </a:t>
            </a:r>
          </a:p>
          <a:p>
            <a:endParaRPr lang="en-US" sz="1600" b="0" i="0" dirty="0">
              <a:solidFill>
                <a:srgbClr val="000000"/>
              </a:solidFill>
              <a:effectLst/>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Applications: track carbon fluxes from forests, and afforestation efforts</a:t>
            </a:r>
          </a:p>
          <a:p>
            <a:endParaRPr lang="en-US" sz="1600" dirty="0">
              <a:solidFill>
                <a:srgbClr val="000000"/>
              </a:solidFill>
              <a:latin typeface="Calibri" panose="020F0502020204030204" pitchFamily="34" charset="0"/>
              <a:cs typeface="Calibri" panose="020F0502020204030204" pitchFamily="34" charset="0"/>
            </a:endParaRPr>
          </a:p>
          <a:p>
            <a:r>
              <a:rPr lang="en-US" sz="1500" b="1" dirty="0">
                <a:effectLst/>
                <a:latin typeface="Calibri" panose="020F0502020204030204" pitchFamily="34" charset="0"/>
                <a:cs typeface="Calibri" panose="020F0502020204030204" pitchFamily="34" charset="0"/>
              </a:rPr>
              <a:t>Keynote Talk: The Dynamic Future of Maryland's Natural Carbon Sinks: Leveraging CMS Data to Chart a Policy Pathway to Net Zero</a:t>
            </a:r>
          </a:p>
          <a:p>
            <a:r>
              <a:rPr lang="en-US" sz="1500" b="0" i="0" dirty="0">
                <a:solidFill>
                  <a:srgbClr val="000000"/>
                </a:solidFill>
                <a:latin typeface="Calibri" panose="020F0502020204030204" pitchFamily="34" charset="0"/>
                <a:cs typeface="Calibri" panose="020F0502020204030204" pitchFamily="34" charset="0"/>
              </a:rPr>
              <a:t>Rachel Lamb, MD</a:t>
            </a:r>
            <a:r>
              <a:rPr lang="en-US" sz="1500" dirty="0">
                <a:solidFill>
                  <a:srgbClr val="000000"/>
                </a:solidFill>
                <a:latin typeface="Calibri" panose="020F0502020204030204" pitchFamily="34" charset="0"/>
                <a:cs typeface="Calibri" panose="020F0502020204030204" pitchFamily="34" charset="0"/>
              </a:rPr>
              <a:t> DoE</a:t>
            </a:r>
            <a:endParaRPr lang="en-US" sz="1500" b="0" i="0" dirty="0">
              <a:solidFill>
                <a:srgbClr val="000000"/>
              </a:solidFill>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F238D35-E9EE-2045-0E1D-B79EB9204D76}"/>
              </a:ext>
            </a:extLst>
          </p:cNvPr>
          <p:cNvSpPr txBox="1"/>
          <p:nvPr/>
        </p:nvSpPr>
        <p:spPr>
          <a:xfrm>
            <a:off x="277910" y="6450424"/>
            <a:ext cx="6553200" cy="276999"/>
          </a:xfrm>
          <a:prstGeom prst="rect">
            <a:avLst/>
          </a:prstGeom>
          <a:noFill/>
        </p:spPr>
        <p:txBody>
          <a:bodyPr wrap="square">
            <a:spAutoFit/>
          </a:bodyPr>
          <a:lstStyle/>
          <a:p>
            <a:pPr marL="0" indent="0" fontAlgn="base">
              <a:buNone/>
            </a:pPr>
            <a:r>
              <a:rPr lang="en-US" sz="1200" dirty="0">
                <a:hlinkClick r:id="rId5"/>
              </a:rPr>
              <a:t>https://earthobservatory.nasa.gov/images/151796/the-best-places-to-plant-trees-in-maryland</a:t>
            </a:r>
            <a:r>
              <a:rPr lang="en-US" sz="1200" dirty="0"/>
              <a:t> </a:t>
            </a:r>
          </a:p>
        </p:txBody>
      </p:sp>
    </p:spTree>
    <p:extLst>
      <p:ext uri="{BB962C8B-B14F-4D97-AF65-F5344CB8AC3E}">
        <p14:creationId xmlns:p14="http://schemas.microsoft.com/office/powerpoint/2010/main" val="267536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167517"/>
            <a:ext cx="10515600" cy="823995"/>
          </a:xfrm>
        </p:spPr>
        <p:txBody>
          <a:bodyPr>
            <a:normAutofit fontScale="90000"/>
          </a:bodyPr>
          <a:lstStyle/>
          <a:p>
            <a:r>
              <a:rPr lang="en-US" sz="4000" b="1" dirty="0"/>
              <a:t>Policy Speaker Series Highlight – Interagency Efforts</a:t>
            </a:r>
          </a:p>
        </p:txBody>
      </p:sp>
      <p:pic>
        <p:nvPicPr>
          <p:cNvPr id="5" name="Content Placeholder 4" descr="A person in a blue shirt&#10;&#10;Description automatically generated">
            <a:extLst>
              <a:ext uri="{FF2B5EF4-FFF2-40B4-BE49-F238E27FC236}">
                <a16:creationId xmlns:a16="http://schemas.microsoft.com/office/drawing/2014/main" id="{87DACC06-D292-B8EA-9AB3-5A3FED884BE9}"/>
              </a:ext>
            </a:extLst>
          </p:cNvPr>
          <p:cNvPicPr>
            <a:picLocks noGrp="1" noChangeAspect="1"/>
          </p:cNvPicPr>
          <p:nvPr>
            <p:ph idx="1"/>
          </p:nvPr>
        </p:nvPicPr>
        <p:blipFill>
          <a:blip r:embed="rId4"/>
          <a:stretch>
            <a:fillRect/>
          </a:stretch>
        </p:blipFill>
        <p:spPr>
          <a:xfrm>
            <a:off x="3589458" y="2077224"/>
            <a:ext cx="6037707" cy="4187653"/>
          </a:xfrm>
        </p:spPr>
      </p:pic>
      <p:pic>
        <p:nvPicPr>
          <p:cNvPr id="7" name="Picture 6" descr="A white and black paper with text&#10;&#10;Description automatically generated">
            <a:extLst>
              <a:ext uri="{FF2B5EF4-FFF2-40B4-BE49-F238E27FC236}">
                <a16:creationId xmlns:a16="http://schemas.microsoft.com/office/drawing/2014/main" id="{579F3939-82A8-0B21-6063-B02C8FEAA715}"/>
              </a:ext>
            </a:extLst>
          </p:cNvPr>
          <p:cNvPicPr>
            <a:picLocks noChangeAspect="1"/>
          </p:cNvPicPr>
          <p:nvPr/>
        </p:nvPicPr>
        <p:blipFill>
          <a:blip r:embed="rId5"/>
          <a:stretch>
            <a:fillRect/>
          </a:stretch>
        </p:blipFill>
        <p:spPr>
          <a:xfrm>
            <a:off x="168674" y="1990724"/>
            <a:ext cx="3420784" cy="4368303"/>
          </a:xfrm>
          <a:prstGeom prst="rect">
            <a:avLst/>
          </a:prstGeom>
        </p:spPr>
      </p:pic>
      <p:sp>
        <p:nvSpPr>
          <p:cNvPr id="3" name="TextBox 2">
            <a:extLst>
              <a:ext uri="{FF2B5EF4-FFF2-40B4-BE49-F238E27FC236}">
                <a16:creationId xmlns:a16="http://schemas.microsoft.com/office/drawing/2014/main" id="{77DE2F33-E745-BF32-574C-953A1F3EA480}"/>
              </a:ext>
            </a:extLst>
          </p:cNvPr>
          <p:cNvSpPr txBox="1"/>
          <p:nvPr/>
        </p:nvSpPr>
        <p:spPr>
          <a:xfrm>
            <a:off x="9739597" y="2077224"/>
            <a:ext cx="2283729" cy="4355038"/>
          </a:xfrm>
          <a:prstGeom prst="rect">
            <a:avLst/>
          </a:prstGeom>
          <a:noFill/>
        </p:spPr>
        <p:txBody>
          <a:bodyPr wrap="square" rtlCol="0">
            <a:spAutoFit/>
          </a:bodyPr>
          <a:lstStyle/>
          <a:p>
            <a:pPr marL="285750" indent="-285750">
              <a:buFont typeface="Arial" panose="020B0604020202020204" pitchFamily="34" charset="0"/>
              <a:buChar char="•"/>
            </a:pPr>
            <a:r>
              <a:rPr lang="en-US" sz="1700" dirty="0"/>
              <a:t>Response to RFI to Advance U.S. GHG Information System</a:t>
            </a:r>
          </a:p>
          <a:p>
            <a:pPr marL="285750" indent="-285750">
              <a:buFont typeface="Arial" panose="020B0604020202020204" pitchFamily="34" charset="0"/>
              <a:buChar char="•"/>
            </a:pPr>
            <a:r>
              <a:rPr lang="en-US" sz="1700" dirty="0"/>
              <a:t>Increased awareness of CMS Program &amp; Stakeholder Engagement Efforts</a:t>
            </a:r>
          </a:p>
          <a:p>
            <a:pPr marL="285750" indent="-285750">
              <a:buFont typeface="Arial" panose="020B0604020202020204" pitchFamily="34" charset="0"/>
              <a:buChar char="•"/>
            </a:pPr>
            <a:r>
              <a:rPr lang="en-US" sz="1700" dirty="0"/>
              <a:t>Key takeaway: Increase interagency coordination, and start to involve non-USG entities</a:t>
            </a:r>
          </a:p>
          <a:p>
            <a:endParaRPr lang="en-US" sz="1400" dirty="0"/>
          </a:p>
          <a:p>
            <a:r>
              <a:rPr lang="en-US" sz="1400" dirty="0"/>
              <a:t>More info here: </a:t>
            </a:r>
            <a:r>
              <a:rPr lang="en-US" sz="1400" dirty="0">
                <a:hlinkClick r:id="rId6"/>
              </a:rPr>
              <a:t>https://carbon.nasa.gov/policy_speaker_09032023.html</a:t>
            </a:r>
            <a:r>
              <a:rPr lang="en-US" sz="1400" dirty="0"/>
              <a:t> </a:t>
            </a:r>
          </a:p>
        </p:txBody>
      </p:sp>
    </p:spTree>
    <p:extLst>
      <p:ext uri="{BB962C8B-B14F-4D97-AF65-F5344CB8AC3E}">
        <p14:creationId xmlns:p14="http://schemas.microsoft.com/office/powerpoint/2010/main" val="167266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078737"/>
            <a:ext cx="10515600" cy="823995"/>
          </a:xfrm>
        </p:spPr>
        <p:txBody>
          <a:bodyPr>
            <a:normAutofit fontScale="90000"/>
          </a:bodyPr>
          <a:lstStyle/>
          <a:p>
            <a:r>
              <a:rPr lang="en-US" sz="4000" b="1" dirty="0"/>
              <a:t>Cross-mission applications efforts – CMS at the AEOIP</a:t>
            </a:r>
          </a:p>
        </p:txBody>
      </p:sp>
      <p:sp>
        <p:nvSpPr>
          <p:cNvPr id="3" name="Content Placeholder 2">
            <a:extLst>
              <a:ext uri="{FF2B5EF4-FFF2-40B4-BE49-F238E27FC236}">
                <a16:creationId xmlns:a16="http://schemas.microsoft.com/office/drawing/2014/main" id="{51FD4F38-FA45-F14C-A2FD-B14F00A596A2}"/>
              </a:ext>
            </a:extLst>
          </p:cNvPr>
          <p:cNvSpPr>
            <a:spLocks noGrp="1"/>
          </p:cNvSpPr>
          <p:nvPr>
            <p:ph idx="1"/>
          </p:nvPr>
        </p:nvSpPr>
        <p:spPr>
          <a:xfrm>
            <a:off x="399496" y="1991511"/>
            <a:ext cx="4937714" cy="4693193"/>
          </a:xfrm>
        </p:spPr>
        <p:txBody>
          <a:bodyPr>
            <a:normAutofit fontScale="92500" lnSpcReduction="10000"/>
          </a:bodyPr>
          <a:lstStyle/>
          <a:p>
            <a:pPr marL="0" indent="0">
              <a:buNone/>
            </a:pPr>
            <a:r>
              <a:rPr lang="en-US" sz="2100" b="1" dirty="0"/>
              <a:t>Applied Earth Observations Innovation Partnership (AEOIP) - USFS, NASA, USGS, BLM</a:t>
            </a:r>
          </a:p>
          <a:p>
            <a:r>
              <a:rPr lang="en-US" sz="1600" dirty="0"/>
              <a:t>Fostering interagency partnerships to advance Earth Observation-based land management</a:t>
            </a:r>
          </a:p>
          <a:p>
            <a:r>
              <a:rPr lang="en-US" sz="1600" dirty="0"/>
              <a:t>2023</a:t>
            </a:r>
            <a:r>
              <a:rPr lang="en-US" sz="1600" kern="0" dirty="0">
                <a:solidFill>
                  <a:srgbClr val="000000"/>
                </a:solidFill>
              </a:rPr>
              <a:t> USFS – NASA Joint Applications Workshop:</a:t>
            </a:r>
            <a:r>
              <a:rPr lang="en-US" sz="1600" kern="0" dirty="0">
                <a:solidFill>
                  <a:srgbClr val="000000"/>
                </a:solidFill>
                <a:effectLst/>
                <a:ea typeface="Times New Roman" panose="02020603050405020304" pitchFamily="18" charset="0"/>
              </a:rPr>
              <a:t> ”Addressing Land &amp; Water Monitoring Needs Using Remote Sensing” in Salt Lake City, UT</a:t>
            </a:r>
          </a:p>
          <a:p>
            <a:r>
              <a:rPr lang="en-US" sz="1600" kern="0" dirty="0">
                <a:solidFill>
                  <a:srgbClr val="000000"/>
                </a:solidFill>
                <a:ea typeface="Times New Roman" panose="02020603050405020304" pitchFamily="18" charset="0"/>
              </a:rPr>
              <a:t>Workshop Goals: (1) </a:t>
            </a:r>
            <a:r>
              <a:rPr lang="en-US" sz="1600" kern="0" dirty="0">
                <a:solidFill>
                  <a:srgbClr val="000000"/>
                </a:solidFill>
                <a:effectLst/>
                <a:ea typeface="Times New Roman" panose="02020603050405020304" pitchFamily="18" charset="0"/>
              </a:rPr>
              <a:t>increase awareness at NASA of USFS (and other land management agencies) operational needs, and (2) increase awareness among USFS resource managers of NASA data products that will inform their decisions</a:t>
            </a:r>
          </a:p>
          <a:p>
            <a:r>
              <a:rPr lang="en-US" sz="1600" kern="0" dirty="0">
                <a:solidFill>
                  <a:srgbClr val="000000"/>
                </a:solidFill>
              </a:rPr>
              <a:t>Key applications take-aways: </a:t>
            </a:r>
          </a:p>
          <a:p>
            <a:pPr lvl="1"/>
            <a:r>
              <a:rPr lang="en-US" sz="1500" kern="0" dirty="0">
                <a:solidFill>
                  <a:srgbClr val="000000"/>
                </a:solidFill>
                <a:effectLst/>
                <a:ea typeface="Times New Roman" panose="02020603050405020304" pitchFamily="18" charset="0"/>
                <a:cs typeface="Calibri" panose="020F0502020204030204" pitchFamily="34" charset="0"/>
              </a:rPr>
              <a:t>there is a need and interest in engaging more with non-traditional stakeholders, the private sector, and continue and expand the cross-mission collaborations.</a:t>
            </a:r>
          </a:p>
          <a:p>
            <a:pPr lvl="1"/>
            <a:r>
              <a:rPr lang="en-US" sz="1500" kern="0" dirty="0">
                <a:solidFill>
                  <a:srgbClr val="000000"/>
                </a:solidFill>
                <a:effectLst/>
                <a:ea typeface="Times New Roman" panose="02020603050405020304" pitchFamily="18" charset="0"/>
                <a:cs typeface="Calibri" panose="020F0502020204030204" pitchFamily="34" charset="0"/>
              </a:rPr>
              <a:t>Identify better ways to engage with stakeholders before and after the funded projects, or the mission.</a:t>
            </a:r>
            <a:endParaRPr lang="en-US" sz="1500" kern="100" dirty="0">
              <a:ea typeface="Times New Roman" panose="02020603050405020304" pitchFamily="18" charset="0"/>
              <a:cs typeface="Calibri" panose="020F0502020204030204" pitchFamily="34" charset="0"/>
            </a:endParaRPr>
          </a:p>
          <a:p>
            <a:pPr lvl="1"/>
            <a:r>
              <a:rPr lang="en-US" sz="1500" kern="0" dirty="0">
                <a:solidFill>
                  <a:srgbClr val="000000"/>
                </a:solidFill>
                <a:effectLst/>
                <a:ea typeface="Times New Roman" panose="02020603050405020304" pitchFamily="18" charset="0"/>
                <a:cs typeface="Calibri" panose="020F0502020204030204" pitchFamily="34" charset="0"/>
              </a:rPr>
              <a:t>Interest in developing a user-friendly needs assessment tool to trace the integration of EO into practical applications.  </a:t>
            </a:r>
            <a:endParaRPr lang="en-US" sz="1500" kern="100" dirty="0">
              <a:effectLst/>
              <a:ea typeface="Times New Roman" panose="02020603050405020304" pitchFamily="18" charset="0"/>
              <a:cs typeface="Calibri" panose="020F0502020204030204" pitchFamily="34" charset="0"/>
            </a:endParaRPr>
          </a:p>
          <a:p>
            <a:pPr marL="914400" lvl="2" indent="0">
              <a:buNone/>
            </a:pPr>
            <a:endParaRPr lang="en-US" sz="1000" kern="100" dirty="0">
              <a:effectLst/>
              <a:latin typeface="inherit"/>
              <a:ea typeface="Times New Roman" panose="02020603050405020304" pitchFamily="18" charset="0"/>
              <a:cs typeface="Calibri" panose="020F0502020204030204" pitchFamily="34" charset="0"/>
            </a:endParaRPr>
          </a:p>
          <a:p>
            <a:endParaRPr lang="en-US" sz="1600" dirty="0"/>
          </a:p>
          <a:p>
            <a:endParaRPr lang="en-US" dirty="0"/>
          </a:p>
        </p:txBody>
      </p:sp>
      <p:pic>
        <p:nvPicPr>
          <p:cNvPr id="5" name="Picture 4" descr="A group of people standing together&#10;&#10;Description automatically generated">
            <a:extLst>
              <a:ext uri="{FF2B5EF4-FFF2-40B4-BE49-F238E27FC236}">
                <a16:creationId xmlns:a16="http://schemas.microsoft.com/office/drawing/2014/main" id="{770541F0-F8A0-36A7-9F25-29235EF383D2}"/>
              </a:ext>
            </a:extLst>
          </p:cNvPr>
          <p:cNvPicPr>
            <a:picLocks noChangeAspect="1"/>
          </p:cNvPicPr>
          <p:nvPr/>
        </p:nvPicPr>
        <p:blipFill>
          <a:blip r:embed="rId4"/>
          <a:stretch>
            <a:fillRect/>
          </a:stretch>
        </p:blipFill>
        <p:spPr>
          <a:xfrm>
            <a:off x="5478798" y="4123619"/>
            <a:ext cx="3743127" cy="2561086"/>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id="{36B8BDF0-0074-6C47-5E8B-AF6A3264AE73}"/>
              </a:ext>
            </a:extLst>
          </p:cNvPr>
          <p:cNvPicPr>
            <a:picLocks noChangeAspect="1"/>
          </p:cNvPicPr>
          <p:nvPr/>
        </p:nvPicPr>
        <p:blipFill>
          <a:blip r:embed="rId5"/>
          <a:stretch>
            <a:fillRect/>
          </a:stretch>
        </p:blipFill>
        <p:spPr>
          <a:xfrm>
            <a:off x="9221925" y="3717845"/>
            <a:ext cx="2771807" cy="2966860"/>
          </a:xfrm>
          <a:prstGeom prst="rect">
            <a:avLst/>
          </a:prstGeom>
        </p:spPr>
      </p:pic>
      <p:pic>
        <p:nvPicPr>
          <p:cNvPr id="12" name="Picture 11" descr="A group of people in a room with laptops&#10;&#10;Description automatically generated">
            <a:extLst>
              <a:ext uri="{FF2B5EF4-FFF2-40B4-BE49-F238E27FC236}">
                <a16:creationId xmlns:a16="http://schemas.microsoft.com/office/drawing/2014/main" id="{13CC697F-EF84-9460-1CF6-8A3B15DFE5A4}"/>
              </a:ext>
            </a:extLst>
          </p:cNvPr>
          <p:cNvPicPr>
            <a:picLocks noChangeAspect="1"/>
          </p:cNvPicPr>
          <p:nvPr/>
        </p:nvPicPr>
        <p:blipFill>
          <a:blip r:embed="rId6"/>
          <a:stretch>
            <a:fillRect/>
          </a:stretch>
        </p:blipFill>
        <p:spPr>
          <a:xfrm>
            <a:off x="5478799" y="1773194"/>
            <a:ext cx="3601537" cy="2701153"/>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0B1DE989-89D7-9ACB-2BD6-F03E65C98A1A}"/>
              </a:ext>
            </a:extLst>
          </p:cNvPr>
          <p:cNvPicPr>
            <a:picLocks noChangeAspect="1"/>
          </p:cNvPicPr>
          <p:nvPr/>
        </p:nvPicPr>
        <p:blipFill>
          <a:blip r:embed="rId7"/>
          <a:stretch>
            <a:fillRect/>
          </a:stretch>
        </p:blipFill>
        <p:spPr>
          <a:xfrm>
            <a:off x="8590465" y="1782069"/>
            <a:ext cx="3403267" cy="2701152"/>
          </a:xfrm>
          <a:prstGeom prst="rect">
            <a:avLst/>
          </a:prstGeom>
        </p:spPr>
      </p:pic>
    </p:spTree>
    <p:extLst>
      <p:ext uri="{BB962C8B-B14F-4D97-AF65-F5344CB8AC3E}">
        <p14:creationId xmlns:p14="http://schemas.microsoft.com/office/powerpoint/2010/main" val="356603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D8ED81-98A7-0E4A-A015-0468BD0740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7FE1C-2982-3944-B87C-9C3464A4BB1B}"/>
              </a:ext>
            </a:extLst>
          </p:cNvPr>
          <p:cNvSpPr>
            <a:spLocks noGrp="1"/>
          </p:cNvSpPr>
          <p:nvPr>
            <p:ph type="title"/>
          </p:nvPr>
        </p:nvSpPr>
        <p:spPr>
          <a:xfrm>
            <a:off x="838200" y="1078737"/>
            <a:ext cx="10515600" cy="823995"/>
          </a:xfrm>
        </p:spPr>
        <p:txBody>
          <a:bodyPr>
            <a:normAutofit fontScale="90000"/>
          </a:bodyPr>
          <a:lstStyle/>
          <a:p>
            <a:r>
              <a:rPr lang="en-US" sz="4000" b="1" dirty="0"/>
              <a:t>Cross-mission applications efforts – CMS at the AEOIP</a:t>
            </a:r>
          </a:p>
        </p:txBody>
      </p:sp>
      <p:pic>
        <p:nvPicPr>
          <p:cNvPr id="10" name="Content Placeholder 9" descr="A river in a canyon&#10;&#10;Description automatically generated">
            <a:extLst>
              <a:ext uri="{FF2B5EF4-FFF2-40B4-BE49-F238E27FC236}">
                <a16:creationId xmlns:a16="http://schemas.microsoft.com/office/drawing/2014/main" id="{38240901-40E6-63F4-BF3F-92A2095FF830}"/>
              </a:ext>
            </a:extLst>
          </p:cNvPr>
          <p:cNvPicPr>
            <a:picLocks noGrp="1" noChangeAspect="1"/>
          </p:cNvPicPr>
          <p:nvPr>
            <p:ph idx="1"/>
          </p:nvPr>
        </p:nvPicPr>
        <p:blipFill>
          <a:blip r:embed="rId4"/>
          <a:stretch>
            <a:fillRect/>
          </a:stretch>
        </p:blipFill>
        <p:spPr>
          <a:xfrm>
            <a:off x="345165" y="2100648"/>
            <a:ext cx="7755101" cy="4127365"/>
          </a:xfrm>
        </p:spPr>
      </p:pic>
      <p:sp>
        <p:nvSpPr>
          <p:cNvPr id="11" name="TextBox 10">
            <a:extLst>
              <a:ext uri="{FF2B5EF4-FFF2-40B4-BE49-F238E27FC236}">
                <a16:creationId xmlns:a16="http://schemas.microsoft.com/office/drawing/2014/main" id="{ED886531-70DC-F3FD-3260-FEFA95915F5D}"/>
              </a:ext>
            </a:extLst>
          </p:cNvPr>
          <p:cNvSpPr txBox="1"/>
          <p:nvPr/>
        </p:nvSpPr>
        <p:spPr>
          <a:xfrm>
            <a:off x="8249371" y="2257695"/>
            <a:ext cx="3793524" cy="3970318"/>
          </a:xfrm>
          <a:prstGeom prst="rect">
            <a:avLst/>
          </a:prstGeom>
          <a:noFill/>
        </p:spPr>
        <p:txBody>
          <a:bodyPr wrap="square" rtlCol="0">
            <a:spAutoFit/>
          </a:bodyPr>
          <a:lstStyle/>
          <a:p>
            <a:r>
              <a:rPr lang="en-US" b="1" dirty="0"/>
              <a:t>AEOIP Workshop on Fire - Spring 2024</a:t>
            </a:r>
          </a:p>
          <a:p>
            <a:r>
              <a:rPr lang="en-US" dirty="0"/>
              <a:t>Location: Ann Arbor, MI</a:t>
            </a:r>
          </a:p>
          <a:p>
            <a:endParaRPr lang="en-US" dirty="0"/>
          </a:p>
          <a:p>
            <a:r>
              <a:rPr lang="en-US" dirty="0"/>
              <a:t>AEOIP Fire Workshop Leads: </a:t>
            </a:r>
          </a:p>
          <a:p>
            <a:r>
              <a:rPr lang="en-US" b="1" dirty="0"/>
              <a:t>Nancy French &amp; Mary Ellen Miller</a:t>
            </a:r>
            <a:r>
              <a:rPr lang="en-US" dirty="0"/>
              <a:t>, </a:t>
            </a:r>
            <a:r>
              <a:rPr lang="en-US" i="1" dirty="0"/>
              <a:t>Michigan Tech</a:t>
            </a:r>
          </a:p>
          <a:p>
            <a:r>
              <a:rPr lang="en-US" b="1" dirty="0"/>
              <a:t>Jessica Burnett</a:t>
            </a:r>
            <a:r>
              <a:rPr lang="en-US" dirty="0"/>
              <a:t>, </a:t>
            </a:r>
            <a:r>
              <a:rPr lang="en-US" i="1" dirty="0"/>
              <a:t>NASA HQ</a:t>
            </a:r>
          </a:p>
          <a:p>
            <a:r>
              <a:rPr lang="en-US" b="1" dirty="0"/>
              <a:t>Jeff </a:t>
            </a:r>
            <a:r>
              <a:rPr lang="en-US" b="1" dirty="0" err="1"/>
              <a:t>Morisette</a:t>
            </a:r>
            <a:r>
              <a:rPr lang="en-US" dirty="0"/>
              <a:t>, </a:t>
            </a:r>
            <a:r>
              <a:rPr lang="en-US" i="1" dirty="0"/>
              <a:t>USFS</a:t>
            </a:r>
          </a:p>
          <a:p>
            <a:r>
              <a:rPr lang="en-US" b="1" dirty="0"/>
              <a:t>Andy Hudak</a:t>
            </a:r>
            <a:r>
              <a:rPr lang="en-US" dirty="0"/>
              <a:t>, </a:t>
            </a:r>
            <a:r>
              <a:rPr lang="en-US" i="1" dirty="0"/>
              <a:t>USFS</a:t>
            </a:r>
          </a:p>
          <a:p>
            <a:r>
              <a:rPr lang="en-US" b="1" dirty="0"/>
              <a:t>Edil Sepulveda Carlo</a:t>
            </a:r>
            <a:r>
              <a:rPr lang="en-US" dirty="0"/>
              <a:t>, </a:t>
            </a:r>
            <a:r>
              <a:rPr lang="en-US" i="1" dirty="0"/>
              <a:t>NASA CMS</a:t>
            </a:r>
            <a:endParaRPr lang="en-US" dirty="0"/>
          </a:p>
          <a:p>
            <a:endParaRPr lang="en-US" i="1" dirty="0"/>
          </a:p>
          <a:p>
            <a:r>
              <a:rPr lang="en-US" i="1" dirty="0"/>
              <a:t>Proposal Funded by: Mike </a:t>
            </a:r>
            <a:r>
              <a:rPr lang="en-US" i="1" dirty="0" err="1"/>
              <a:t>Falkowski</a:t>
            </a:r>
            <a:r>
              <a:rPr lang="en-US" i="1" dirty="0"/>
              <a:t>, NASA HQ</a:t>
            </a:r>
          </a:p>
          <a:p>
            <a:endParaRPr lang="en-US" dirty="0"/>
          </a:p>
        </p:txBody>
      </p:sp>
    </p:spTree>
    <p:extLst>
      <p:ext uri="{BB962C8B-B14F-4D97-AF65-F5344CB8AC3E}">
        <p14:creationId xmlns:p14="http://schemas.microsoft.com/office/powerpoint/2010/main" val="1390253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3909</TotalTime>
  <Words>1158</Words>
  <Application>Microsoft Office PowerPoint</Application>
  <PresentationFormat>Widescreen</PresentationFormat>
  <Paragraphs>108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Overview of NASA  CMS Applications Efforts</vt:lpstr>
      <vt:lpstr>Goals of CMS Applications Efforts</vt:lpstr>
      <vt:lpstr>PowerPoint Presentation</vt:lpstr>
      <vt:lpstr>Overview of CMS Data Products </vt:lpstr>
      <vt:lpstr>CMS Success Stories in New CMS Website</vt:lpstr>
      <vt:lpstr>CMS Project Highlighted in NASA News</vt:lpstr>
      <vt:lpstr>Policy Speaker Series Highlight – Interagency Efforts</vt:lpstr>
      <vt:lpstr>Cross-mission applications efforts – CMS at the AEOIP</vt:lpstr>
      <vt:lpstr>Cross-mission applications efforts – CMS at the AEOIP</vt:lpstr>
      <vt:lpstr>Cross-mission applications international efforts</vt:lpstr>
      <vt:lpstr>ARSET Trainings in Carbon Monitoring</vt:lpstr>
      <vt:lpstr>Use of Stakeholder Feedback from CMS Workshop</vt:lpstr>
      <vt:lpstr>Reminder - Goals for CMS Applications Workshop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Sepulveda Carlo, Edil A. (GSFC-618.0)[SCIENCE SYSTEMS AND APPLICATIONS INC]</cp:lastModifiedBy>
  <cp:revision>63</cp:revision>
  <dcterms:created xsi:type="dcterms:W3CDTF">2020-09-01T15:19:03Z</dcterms:created>
  <dcterms:modified xsi:type="dcterms:W3CDTF">2023-09-25T18:11:39Z</dcterms:modified>
</cp:coreProperties>
</file>